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handoutMasterIdLst>
    <p:handoutMasterId r:id="rId35"/>
  </p:handoutMasterIdLst>
  <p:sldIdLst>
    <p:sldId id="277" r:id="rId5"/>
    <p:sldId id="270" r:id="rId6"/>
    <p:sldId id="293" r:id="rId7"/>
    <p:sldId id="292" r:id="rId8"/>
    <p:sldId id="294" r:id="rId9"/>
    <p:sldId id="257" r:id="rId10"/>
    <p:sldId id="258" r:id="rId11"/>
    <p:sldId id="259" r:id="rId12"/>
    <p:sldId id="266" r:id="rId13"/>
    <p:sldId id="260" r:id="rId14"/>
    <p:sldId id="269" r:id="rId15"/>
    <p:sldId id="268" r:id="rId16"/>
    <p:sldId id="295" r:id="rId17"/>
    <p:sldId id="263" r:id="rId18"/>
    <p:sldId id="265" r:id="rId19"/>
    <p:sldId id="262" r:id="rId20"/>
    <p:sldId id="267" r:id="rId21"/>
    <p:sldId id="256" r:id="rId22"/>
    <p:sldId id="296" r:id="rId23"/>
    <p:sldId id="297" r:id="rId24"/>
    <p:sldId id="298" r:id="rId25"/>
    <p:sldId id="299" r:id="rId26"/>
    <p:sldId id="300" r:id="rId27"/>
    <p:sldId id="301" r:id="rId28"/>
    <p:sldId id="302" r:id="rId29"/>
    <p:sldId id="303" r:id="rId30"/>
    <p:sldId id="304" r:id="rId31"/>
    <p:sldId id="305"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9A31C-D7CD-D520-63CF-613A3C0FEFE4}" v="73" dt="2025-09-30T10:00:53.699"/>
    <p1510:client id="{CB3AAF59-E4DF-A990-169F-A6B22F194883}" v="2" dt="2025-09-30T10:02:13.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p:cViewPr varScale="1">
        <p:scale>
          <a:sx n="82" d="100"/>
          <a:sy n="82" d="100"/>
        </p:scale>
        <p:origin x="394" y="62"/>
      </p:cViewPr>
      <p:guideLst>
        <p:guide orient="horz" pos="2160"/>
        <p:guide pos="3840"/>
      </p:guideLst>
    </p:cSldViewPr>
  </p:slideViewPr>
  <p:notesTextViewPr>
    <p:cViewPr>
      <p:scale>
        <a:sx n="1" d="1"/>
        <a:sy n="1" d="1"/>
      </p:scale>
      <p:origin x="0" y="0"/>
    </p:cViewPr>
  </p:notesTextViewPr>
  <p:notesViewPr>
    <p:cSldViewPr>
      <p:cViewPr varScale="1">
        <p:scale>
          <a:sx n="69" d="100"/>
          <a:sy n="69" d="100"/>
        </p:scale>
        <p:origin x="2568" y="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SFA M R F it22908742" userId="S::it22908742@my.sliit.lk::c0a091c8-063f-46e1-b482-3dc79bcbfdb0" providerId="AD" clId="Web-{CB3AAF59-E4DF-A990-169F-A6B22F194883}"/>
    <pc:docChg chg="modSld">
      <pc:chgData name="NUSFA M R F it22908742" userId="S::it22908742@my.sliit.lk::c0a091c8-063f-46e1-b482-3dc79bcbfdb0" providerId="AD" clId="Web-{CB3AAF59-E4DF-A990-169F-A6B22F194883}" dt="2025-09-30T10:02:13.040" v="1" actId="1076"/>
      <pc:docMkLst>
        <pc:docMk/>
      </pc:docMkLst>
      <pc:sldChg chg="modSp">
        <pc:chgData name="NUSFA M R F it22908742" userId="S::it22908742@my.sliit.lk::c0a091c8-063f-46e1-b482-3dc79bcbfdb0" providerId="AD" clId="Web-{CB3AAF59-E4DF-A990-169F-A6B22F194883}" dt="2025-09-30T10:02:13.040" v="1" actId="1076"/>
        <pc:sldMkLst>
          <pc:docMk/>
          <pc:sldMk cId="2544786572" sldId="257"/>
        </pc:sldMkLst>
        <pc:spChg chg="mod">
          <ac:chgData name="NUSFA M R F it22908742" userId="S::it22908742@my.sliit.lk::c0a091c8-063f-46e1-b482-3dc79bcbfdb0" providerId="AD" clId="Web-{CB3AAF59-E4DF-A990-169F-A6B22F194883}" dt="2025-09-30T10:02:13.040" v="1" actId="1076"/>
          <ac:spMkLst>
            <pc:docMk/>
            <pc:sldMk cId="2544786572" sldId="257"/>
            <ac:spMk id="2" creationId="{00000000-0000-0000-0000-000000000000}"/>
          </ac:spMkLst>
        </pc:spChg>
      </pc:sldChg>
    </pc:docChg>
  </pc:docChgLst>
  <pc:docChgLst>
    <pc:chgData name="NUSFA M R F it22908742" userId="S::it22908742@my.sliit.lk::c0a091c8-063f-46e1-b482-3dc79bcbfdb0" providerId="AD" clId="Web-{96C9A31C-D7CD-D520-63CF-613A3C0FEFE4}"/>
    <pc:docChg chg="modSld">
      <pc:chgData name="NUSFA M R F it22908742" userId="S::it22908742@my.sliit.lk::c0a091c8-063f-46e1-b482-3dc79bcbfdb0" providerId="AD" clId="Web-{96C9A31C-D7CD-D520-63CF-613A3C0FEFE4}" dt="2025-09-30T10:00:53.699" v="56" actId="20577"/>
      <pc:docMkLst>
        <pc:docMk/>
      </pc:docMkLst>
      <pc:sldChg chg="modSp">
        <pc:chgData name="NUSFA M R F it22908742" userId="S::it22908742@my.sliit.lk::c0a091c8-063f-46e1-b482-3dc79bcbfdb0" providerId="AD" clId="Web-{96C9A31C-D7CD-D520-63CF-613A3C0FEFE4}" dt="2025-09-30T09:57:32.760" v="5" actId="20577"/>
        <pc:sldMkLst>
          <pc:docMk/>
          <pc:sldMk cId="361150282" sldId="258"/>
        </pc:sldMkLst>
        <pc:spChg chg="mod">
          <ac:chgData name="NUSFA M R F it22908742" userId="S::it22908742@my.sliit.lk::c0a091c8-063f-46e1-b482-3dc79bcbfdb0" providerId="AD" clId="Web-{96C9A31C-D7CD-D520-63CF-613A3C0FEFE4}" dt="2025-09-30T09:57:32.760" v="5" actId="20577"/>
          <ac:spMkLst>
            <pc:docMk/>
            <pc:sldMk cId="361150282" sldId="258"/>
            <ac:spMk id="6" creationId="{D9F6DCB3-67D2-50B2-3106-06002D94B49B}"/>
          </ac:spMkLst>
        </pc:spChg>
      </pc:sldChg>
      <pc:sldChg chg="modSp">
        <pc:chgData name="NUSFA M R F it22908742" userId="S::it22908742@my.sliit.lk::c0a091c8-063f-46e1-b482-3dc79bcbfdb0" providerId="AD" clId="Web-{96C9A31C-D7CD-D520-63CF-613A3C0FEFE4}" dt="2025-09-30T09:59:04.698" v="25" actId="20577"/>
        <pc:sldMkLst>
          <pc:docMk/>
          <pc:sldMk cId="854499538" sldId="260"/>
        </pc:sldMkLst>
        <pc:spChg chg="mod">
          <ac:chgData name="NUSFA M R F it22908742" userId="S::it22908742@my.sliit.lk::c0a091c8-063f-46e1-b482-3dc79bcbfdb0" providerId="AD" clId="Web-{96C9A31C-D7CD-D520-63CF-613A3C0FEFE4}" dt="2025-09-30T09:59:04.698" v="25" actId="20577"/>
          <ac:spMkLst>
            <pc:docMk/>
            <pc:sldMk cId="854499538" sldId="260"/>
            <ac:spMk id="10" creationId="{77A210B3-DE02-6A25-C93C-0F0888713B9E}"/>
          </ac:spMkLst>
        </pc:spChg>
      </pc:sldChg>
      <pc:sldChg chg="addSp delSp modSp">
        <pc:chgData name="NUSFA M R F it22908742" userId="S::it22908742@my.sliit.lk::c0a091c8-063f-46e1-b482-3dc79bcbfdb0" providerId="AD" clId="Web-{96C9A31C-D7CD-D520-63CF-613A3C0FEFE4}" dt="2025-09-30T10:00:53.699" v="56" actId="20577"/>
        <pc:sldMkLst>
          <pc:docMk/>
          <pc:sldMk cId="3282977797" sldId="266"/>
        </pc:sldMkLst>
        <pc:spChg chg="add del">
          <ac:chgData name="NUSFA M R F it22908742" userId="S::it22908742@my.sliit.lk::c0a091c8-063f-46e1-b482-3dc79bcbfdb0" providerId="AD" clId="Web-{96C9A31C-D7CD-D520-63CF-613A3C0FEFE4}" dt="2025-09-30T10:00:10.699" v="46"/>
          <ac:spMkLst>
            <pc:docMk/>
            <pc:sldMk cId="3282977797" sldId="266"/>
            <ac:spMk id="3" creationId="{1640961B-D4B3-E829-8647-A5C4A67D4927}"/>
          </ac:spMkLst>
        </pc:spChg>
        <pc:spChg chg="mod">
          <ac:chgData name="NUSFA M R F it22908742" userId="S::it22908742@my.sliit.lk::c0a091c8-063f-46e1-b482-3dc79bcbfdb0" providerId="AD" clId="Web-{96C9A31C-D7CD-D520-63CF-613A3C0FEFE4}" dt="2025-09-30T10:00:53.699" v="56" actId="20577"/>
          <ac:spMkLst>
            <pc:docMk/>
            <pc:sldMk cId="3282977797" sldId="266"/>
            <ac:spMk id="4" creationId="{3BD5F02C-59FB-D500-010D-949CB11ABEA6}"/>
          </ac:spMkLst>
        </pc:spChg>
        <pc:spChg chg="add mod">
          <ac:chgData name="NUSFA M R F it22908742" userId="S::it22908742@my.sliit.lk::c0a091c8-063f-46e1-b482-3dc79bcbfdb0" providerId="AD" clId="Web-{96C9A31C-D7CD-D520-63CF-613A3C0FEFE4}" dt="2025-09-30T10:00:46.449" v="52" actId="1076"/>
          <ac:spMkLst>
            <pc:docMk/>
            <pc:sldMk cId="3282977797" sldId="266"/>
            <ac:spMk id="7" creationId="{10F81E17-7009-4FE0-AF18-8C9DC3852FA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BAAE38-79BE-4082-9A4D-2BEC47341C04}" type="datetimeFigureOut">
              <a:rPr lang="en-US" smtClean="0"/>
              <a:t>9/30/2025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F15613-D24F-46B4-9010-BD7B318E3C30}" type="slidenum">
              <a:rPr lang="en-US" smtClean="0"/>
              <a:t>‹#›</a:t>
            </a:fld>
            <a:endParaRPr lang="en-US"/>
          </a:p>
        </p:txBody>
      </p:sp>
    </p:spTree>
    <p:extLst>
      <p:ext uri="{BB962C8B-B14F-4D97-AF65-F5344CB8AC3E}">
        <p14:creationId xmlns:p14="http://schemas.microsoft.com/office/powerpoint/2010/main" val="2864050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BCF22-2D75-4779-9C8B-6270AA3FA919}"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B8AC8-E212-48B2-9917-7448FC83DD17}" type="slidenum">
              <a:rPr lang="en-US" smtClean="0"/>
              <a:t>‹#›</a:t>
            </a:fld>
            <a:endParaRPr lang="en-US"/>
          </a:p>
        </p:txBody>
      </p:sp>
    </p:spTree>
    <p:extLst>
      <p:ext uri="{BB962C8B-B14F-4D97-AF65-F5344CB8AC3E}">
        <p14:creationId xmlns:p14="http://schemas.microsoft.com/office/powerpoint/2010/main" val="1786590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oject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762000"/>
            <a:ext cx="10363200" cy="1470025"/>
          </a:xfrm>
        </p:spPr>
        <p:txBody>
          <a:bodyPr/>
          <a:lstStyle>
            <a:lvl1pPr>
              <a:defRPr/>
            </a:lvl1pPr>
          </a:lstStyle>
          <a:p>
            <a:r>
              <a:rPr lang="en-US" dirty="0"/>
              <a:t>Add the Project Title</a:t>
            </a:r>
          </a:p>
        </p:txBody>
      </p:sp>
      <p:sp>
        <p:nvSpPr>
          <p:cNvPr id="3" name="Subtitle 2"/>
          <p:cNvSpPr>
            <a:spLocks noGrp="1"/>
          </p:cNvSpPr>
          <p:nvPr>
            <p:ph type="subTitle" idx="1" hasCustomPrompt="1"/>
          </p:nvPr>
        </p:nvSpPr>
        <p:spPr>
          <a:xfrm>
            <a:off x="1828800" y="2514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Project ID</a:t>
            </a:r>
          </a:p>
        </p:txBody>
      </p:sp>
      <p:pic>
        <p:nvPicPr>
          <p:cNvPr id="20" name="Picture 19" descr="A picture containing photo, table, person, monitor&#10;&#10;Description automatically generated">
            <a:extLst>
              <a:ext uri="{FF2B5EF4-FFF2-40B4-BE49-F238E27FC236}">
                <a16:creationId xmlns:a16="http://schemas.microsoft.com/office/drawing/2014/main" id="{C4A8CD1C-223D-4C87-9519-FDBD49BC597A}"/>
              </a:ext>
            </a:extLst>
          </p:cNvPr>
          <p:cNvPicPr>
            <a:picLocks noChangeAspect="1"/>
          </p:cNvPicPr>
          <p:nvPr userDrawn="1"/>
        </p:nvPicPr>
        <p:blipFill rotWithShape="1">
          <a:blip r:embed="rId2"/>
          <a:srcRect t="90286" r="71976"/>
          <a:stretch/>
        </p:blipFill>
        <p:spPr>
          <a:xfrm>
            <a:off x="0" y="6373302"/>
            <a:ext cx="2514600" cy="490308"/>
          </a:xfrm>
          <a:prstGeom prst="rect">
            <a:avLst/>
          </a:prstGeom>
        </p:spPr>
      </p:pic>
    </p:spTree>
    <p:extLst>
      <p:ext uri="{BB962C8B-B14F-4D97-AF65-F5344CB8AC3E}">
        <p14:creationId xmlns:p14="http://schemas.microsoft.com/office/powerpoint/2010/main" val="85644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Slide Number Placeholder 5">
            <a:extLst>
              <a:ext uri="{FF2B5EF4-FFF2-40B4-BE49-F238E27FC236}">
                <a16:creationId xmlns:a16="http://schemas.microsoft.com/office/drawing/2014/main" id="{A75490AD-C6C9-4021-8C34-1F6444AB48BF}"/>
              </a:ext>
            </a:extLst>
          </p:cNvPr>
          <p:cNvSpPr txBox="1">
            <a:spLocks/>
          </p:cNvSpPr>
          <p:nvPr userDrawn="1"/>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pPr/>
              <a:t>‹#›</a:t>
            </a:fld>
            <a:endParaRPr lang="en-US" dirty="0"/>
          </a:p>
        </p:txBody>
      </p:sp>
    </p:spTree>
    <p:extLst>
      <p:ext uri="{BB962C8B-B14F-4D97-AF65-F5344CB8AC3E}">
        <p14:creationId xmlns:p14="http://schemas.microsoft.com/office/powerpoint/2010/main" val="33522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二等辺三角形 11"/>
          <p:cNvSpPr/>
          <p:nvPr userDrawn="1"/>
        </p:nvSpPr>
        <p:spPr>
          <a:xfrm>
            <a:off x="0" y="6406010"/>
            <a:ext cx="12192000" cy="452885"/>
          </a:xfrm>
          <a:prstGeom prst="triangle">
            <a:avLst>
              <a:gd name="adj" fmla="val 85448"/>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557430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75240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12078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310850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9/30/2025</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extLst>
      <p:ext uri="{BB962C8B-B14F-4D97-AF65-F5344CB8AC3E}">
        <p14:creationId xmlns:p14="http://schemas.microsoft.com/office/powerpoint/2010/main" val="419077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20" name="Picture 19" descr="A picture containing photo, table, person, monitor&#10;&#10;Description automatically generated">
            <a:extLst>
              <a:ext uri="{FF2B5EF4-FFF2-40B4-BE49-F238E27FC236}">
                <a16:creationId xmlns:a16="http://schemas.microsoft.com/office/drawing/2014/main" id="{C4A8CD1C-223D-4C87-9519-FDBD49BC597A}"/>
              </a:ext>
            </a:extLst>
          </p:cNvPr>
          <p:cNvPicPr>
            <a:picLocks noChangeAspect="1"/>
          </p:cNvPicPr>
          <p:nvPr userDrawn="1"/>
        </p:nvPicPr>
        <p:blipFill rotWithShape="1">
          <a:blip r:embed="rId2"/>
          <a:srcRect t="90286" r="71976"/>
          <a:stretch/>
        </p:blipFill>
        <p:spPr>
          <a:xfrm>
            <a:off x="0" y="6373302"/>
            <a:ext cx="2514600" cy="490308"/>
          </a:xfrm>
          <a:prstGeom prst="rect">
            <a:avLst/>
          </a:prstGeom>
        </p:spPr>
      </p:pic>
    </p:spTree>
    <p:extLst>
      <p:ext uri="{BB962C8B-B14F-4D97-AF65-F5344CB8AC3E}">
        <p14:creationId xmlns:p14="http://schemas.microsoft.com/office/powerpoint/2010/main" val="244708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dividual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二等辺三角形 9"/>
          <p:cNvSpPr/>
          <p:nvPr userDrawn="1"/>
        </p:nvSpPr>
        <p:spPr>
          <a:xfrm>
            <a:off x="0" y="6482208"/>
            <a:ext cx="12192000" cy="376686"/>
          </a:xfrm>
          <a:prstGeom prst="triangle">
            <a:avLst>
              <a:gd name="adj" fmla="val 62762"/>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18889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all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023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837087"/>
            <a:ext cx="10363200" cy="1362075"/>
          </a:xfrm>
        </p:spPr>
        <p:txBody>
          <a:bodyPr anchor="t"/>
          <a:lstStyle>
            <a:lvl1pPr algn="l">
              <a:defRPr sz="4000" b="1" cap="all"/>
            </a:lvl1pPr>
          </a:lstStyle>
          <a:p>
            <a:r>
              <a:rPr lang="en-US" dirty="0"/>
              <a:t>Section Title</a:t>
            </a:r>
          </a:p>
        </p:txBody>
      </p:sp>
      <p:sp>
        <p:nvSpPr>
          <p:cNvPr id="3" name="Text Placeholder 2"/>
          <p:cNvSpPr>
            <a:spLocks noGrp="1"/>
          </p:cNvSpPr>
          <p:nvPr>
            <p:ph type="body" idx="1" hasCustomPrompt="1"/>
          </p:nvPr>
        </p:nvSpPr>
        <p:spPr>
          <a:xfrm>
            <a:off x="963084" y="423726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Sub-Titles</a:t>
            </a:r>
          </a:p>
        </p:txBody>
      </p:sp>
      <p:sp>
        <p:nvSpPr>
          <p:cNvPr id="19" name="Rectangle 18">
            <a:extLst>
              <a:ext uri="{FF2B5EF4-FFF2-40B4-BE49-F238E27FC236}">
                <a16:creationId xmlns:a16="http://schemas.microsoft.com/office/drawing/2014/main" id="{77C29E58-4878-471A-A8CF-FA8607A4052E}"/>
              </a:ext>
            </a:extLst>
          </p:cNvPr>
          <p:cNvSpPr/>
          <p:nvPr userDrawn="1"/>
        </p:nvSpPr>
        <p:spPr>
          <a:xfrm>
            <a:off x="2632435" y="6492874"/>
            <a:ext cx="681636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tx1"/>
                </a:solidFill>
              </a:rPr>
              <a:t>ITXXXXXXXX</a:t>
            </a:r>
            <a:r>
              <a:rPr lang="en-US" sz="1800" dirty="0">
                <a:solidFill>
                  <a:schemeClr val="tx1"/>
                </a:solidFill>
              </a:rPr>
              <a:t>   |   &lt;</a:t>
            </a:r>
            <a:r>
              <a:rPr lang="en-US" sz="1800" b="1" dirty="0">
                <a:solidFill>
                  <a:schemeClr val="tx1"/>
                </a:solidFill>
              </a:rPr>
              <a:t>&lt;Student Name&gt;&gt;   </a:t>
            </a:r>
            <a:r>
              <a:rPr lang="en-US" sz="1800" dirty="0">
                <a:solidFill>
                  <a:schemeClr val="tx1"/>
                </a:solidFill>
              </a:rPr>
              <a:t>|   </a:t>
            </a:r>
            <a:r>
              <a:rPr lang="en-US" sz="1800" b="0" dirty="0">
                <a:solidFill>
                  <a:schemeClr val="tx1"/>
                </a:solidFill>
              </a:rPr>
              <a:t>&lt;&lt;Project ID&gt;&gt;</a:t>
            </a:r>
          </a:p>
        </p:txBody>
      </p:sp>
    </p:spTree>
    <p:extLst>
      <p:ext uri="{BB962C8B-B14F-4D97-AF65-F5344CB8AC3E}">
        <p14:creationId xmlns:p14="http://schemas.microsoft.com/office/powerpoint/2010/main" val="329333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tudent Information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837087"/>
            <a:ext cx="10363200" cy="1362075"/>
          </a:xfrm>
        </p:spPr>
        <p:txBody>
          <a:bodyPr anchor="t"/>
          <a:lstStyle>
            <a:lvl1pPr algn="l">
              <a:defRPr sz="4000" b="1" cap="all"/>
            </a:lvl1pPr>
          </a:lstStyle>
          <a:p>
            <a:r>
              <a:rPr lang="en-US" dirty="0"/>
              <a:t>Student IT Number | Student Name</a:t>
            </a:r>
          </a:p>
        </p:txBody>
      </p:sp>
      <p:sp>
        <p:nvSpPr>
          <p:cNvPr id="3" name="Text Placeholder 2"/>
          <p:cNvSpPr>
            <a:spLocks noGrp="1"/>
          </p:cNvSpPr>
          <p:nvPr>
            <p:ph type="body" idx="1" hasCustomPrompt="1"/>
          </p:nvPr>
        </p:nvSpPr>
        <p:spPr>
          <a:xfrm>
            <a:off x="963084" y="423726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Student’s Specialization</a:t>
            </a:r>
          </a:p>
        </p:txBody>
      </p:sp>
      <p:sp>
        <p:nvSpPr>
          <p:cNvPr id="13" name="二等辺三角形 10"/>
          <p:cNvSpPr/>
          <p:nvPr userDrawn="1"/>
        </p:nvSpPr>
        <p:spPr>
          <a:xfrm>
            <a:off x="0" y="6676906"/>
            <a:ext cx="12192000" cy="181095"/>
          </a:xfrm>
          <a:prstGeom prst="triangle">
            <a:avLst>
              <a:gd name="adj" fmla="val 3939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Rectangle 3">
            <a:extLst>
              <a:ext uri="{FF2B5EF4-FFF2-40B4-BE49-F238E27FC236}">
                <a16:creationId xmlns:a16="http://schemas.microsoft.com/office/drawing/2014/main" id="{0A8789F7-2DE1-4BD0-98A0-4D627E8C7924}"/>
              </a:ext>
            </a:extLst>
          </p:cNvPr>
          <p:cNvSpPr/>
          <p:nvPr userDrawn="1"/>
        </p:nvSpPr>
        <p:spPr>
          <a:xfrm>
            <a:off x="10134600" y="152400"/>
            <a:ext cx="1981200" cy="228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 Must add a professional photo to this cage</a:t>
            </a:r>
          </a:p>
        </p:txBody>
      </p:sp>
    </p:spTree>
    <p:extLst>
      <p:ext uri="{BB962C8B-B14F-4D97-AF65-F5344CB8AC3E}">
        <p14:creationId xmlns:p14="http://schemas.microsoft.com/office/powerpoint/2010/main" val="200859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35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08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508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04800"/>
            <a:ext cx="116840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0"/>
            <a:ext cx="11684000" cy="5181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C064364F-1F37-4C7B-B31F-2D4F671B2CB9}"/>
              </a:ext>
            </a:extLst>
          </p:cNvPr>
          <p:cNvSpPr txBox="1">
            <a:spLocks/>
          </p:cNvSpPr>
          <p:nvPr userDrawn="1"/>
        </p:nvSpPr>
        <p:spPr>
          <a:xfrm>
            <a:off x="11435142" y="6492875"/>
            <a:ext cx="680658"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D6051F-EF20-4D26-A49B-A9D5F0B34CE8}" type="slidenum">
              <a:rPr lang="en-US" smtClean="0"/>
              <a:pPr/>
              <a:t>‹#›</a:t>
            </a:fld>
            <a:endParaRPr lang="en-US" dirty="0"/>
          </a:p>
        </p:txBody>
      </p:sp>
      <p:pic>
        <p:nvPicPr>
          <p:cNvPr id="7" name="Picture 6" descr="A picture containing photo, table, person, monitor&#10;&#10;Description automatically generated">
            <a:extLst>
              <a:ext uri="{FF2B5EF4-FFF2-40B4-BE49-F238E27FC236}">
                <a16:creationId xmlns:a16="http://schemas.microsoft.com/office/drawing/2014/main" id="{0503738D-67F6-4FC8-88E8-C0D768AD3312}"/>
              </a:ext>
            </a:extLst>
          </p:cNvPr>
          <p:cNvPicPr>
            <a:picLocks noChangeAspect="1"/>
          </p:cNvPicPr>
          <p:nvPr userDrawn="1"/>
        </p:nvPicPr>
        <p:blipFill rotWithShape="1">
          <a:blip r:embed="rId17"/>
          <a:srcRect t="90286" r="71976"/>
          <a:stretch/>
        </p:blipFill>
        <p:spPr>
          <a:xfrm>
            <a:off x="0" y="6373302"/>
            <a:ext cx="2514600" cy="490308"/>
          </a:xfrm>
          <a:prstGeom prst="rect">
            <a:avLst/>
          </a:prstGeom>
        </p:spPr>
      </p:pic>
      <p:sp>
        <p:nvSpPr>
          <p:cNvPr id="4" name="TextBox 3">
            <a:extLst>
              <a:ext uri="{FF2B5EF4-FFF2-40B4-BE49-F238E27FC236}">
                <a16:creationId xmlns:a16="http://schemas.microsoft.com/office/drawing/2014/main" id="{A16EC11E-4ADA-413C-92B1-C0871F068AF1}"/>
              </a:ext>
            </a:extLst>
          </p:cNvPr>
          <p:cNvSpPr txBox="1"/>
          <p:nvPr userDrawn="1"/>
        </p:nvSpPr>
        <p:spPr>
          <a:xfrm>
            <a:off x="10287000" y="6536937"/>
            <a:ext cx="1066800" cy="276999"/>
          </a:xfrm>
          <a:prstGeom prst="rect">
            <a:avLst/>
          </a:prstGeom>
          <a:noFill/>
        </p:spPr>
        <p:txBody>
          <a:bodyPr wrap="square" rtlCol="0">
            <a:spAutoFit/>
          </a:bodyPr>
          <a:lstStyle/>
          <a:p>
            <a:fld id="{98C4007C-554A-4B16-A31C-089CB53EF86F}" type="datetime1">
              <a:rPr lang="en-US" sz="1200" b="1" smtClean="0"/>
              <a:t>9/30/2025</a:t>
            </a:fld>
            <a:endParaRPr lang="en-US" sz="1200" b="1" dirty="0"/>
          </a:p>
        </p:txBody>
      </p:sp>
    </p:spTree>
    <p:extLst>
      <p:ext uri="{BB962C8B-B14F-4D97-AF65-F5344CB8AC3E}">
        <p14:creationId xmlns:p14="http://schemas.microsoft.com/office/powerpoint/2010/main" val="413745356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50" r:id="rId3"/>
    <p:sldLayoutId id="2147483662" r:id="rId4"/>
    <p:sldLayoutId id="2147483651" r:id="rId5"/>
    <p:sldLayoutId id="2147483660"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4" r:id="rId15"/>
  </p:sldLayoutIdLst>
  <p:hf hdr="0" ftr="0"/>
  <p:txStyles>
    <p:titleStyle>
      <a:lvl1pPr algn="ctr" defTabSz="914400" rtl="0" eaLnBrk="1" latinLnBrk="0" hangingPunct="1">
        <a:spcBef>
          <a:spcPct val="0"/>
        </a:spcBef>
        <a:buNone/>
        <a:defRPr sz="4400" kern="1200">
          <a:solidFill>
            <a:schemeClr val="tx1"/>
          </a:solidFill>
          <a:latin typeface="Adobe Devanagari" pitchFamily="18" charset="0"/>
          <a:ea typeface="+mj-ea"/>
          <a:cs typeface="Adobe Devanagari"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hyperlink" Target="https://otx.alienvault.com/" TargetMode="External"/><Relationship Id="rId2" Type="http://schemas.openxmlformats.org/officeDocument/2006/relationships/hyperlink" Target="https://www.enisa.europa.eu/publications/enisa-report-cybersecurity-for-smes" TargetMode="External"/><Relationship Id="rId1" Type="http://schemas.openxmlformats.org/officeDocument/2006/relationships/slideLayout" Target="../slideLayouts/slideLayout5.xml"/><Relationship Id="rId4" Type="http://schemas.openxmlformats.org/officeDocument/2006/relationships/hyperlink" Target="https://www.abuseipdb.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75E098-F3D0-453C-BBF5-A7C840F21FD8}"/>
              </a:ext>
            </a:extLst>
          </p:cNvPr>
          <p:cNvSpPr>
            <a:spLocks noGrp="1"/>
          </p:cNvSpPr>
          <p:nvPr>
            <p:ph type="ctrTitle"/>
          </p:nvPr>
        </p:nvSpPr>
        <p:spPr/>
        <p:txBody>
          <a:bodyPr>
            <a:normAutofit fontScale="90000"/>
          </a:bodyPr>
          <a:lstStyle/>
          <a:p>
            <a:r>
              <a:rPr lang="en-US" b="1" dirty="0" err="1"/>
              <a:t>ForLens</a:t>
            </a:r>
            <a:r>
              <a:rPr lang="en-US" b="1" dirty="0"/>
              <a:t> – A Lightweight AI-Driven Endpoint Security Solution for Real-Time Threat Detection in SMEs</a:t>
            </a:r>
          </a:p>
        </p:txBody>
      </p:sp>
      <p:sp>
        <p:nvSpPr>
          <p:cNvPr id="5" name="Subtitle 4">
            <a:extLst>
              <a:ext uri="{FF2B5EF4-FFF2-40B4-BE49-F238E27FC236}">
                <a16:creationId xmlns:a16="http://schemas.microsoft.com/office/drawing/2014/main" id="{288F3F03-40A0-499D-BDCC-A8E886D9D7C4}"/>
              </a:ext>
            </a:extLst>
          </p:cNvPr>
          <p:cNvSpPr>
            <a:spLocks noGrp="1"/>
          </p:cNvSpPr>
          <p:nvPr>
            <p:ph type="subTitle" idx="1"/>
          </p:nvPr>
        </p:nvSpPr>
        <p:spPr/>
        <p:txBody>
          <a:bodyPr/>
          <a:lstStyle/>
          <a:p>
            <a:r>
              <a:rPr lang="en-US" dirty="0"/>
              <a:t>25-26J-076</a:t>
            </a:r>
          </a:p>
        </p:txBody>
      </p:sp>
    </p:spTree>
    <p:extLst>
      <p:ext uri="{BB962C8B-B14F-4D97-AF65-F5344CB8AC3E}">
        <p14:creationId xmlns:p14="http://schemas.microsoft.com/office/powerpoint/2010/main" val="381388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27C66F-80F9-28E0-583A-E1672B3CE10F}"/>
              </a:ext>
            </a:extLst>
          </p:cNvPr>
          <p:cNvSpPr txBox="1"/>
          <p:nvPr/>
        </p:nvSpPr>
        <p:spPr>
          <a:xfrm>
            <a:off x="469241" y="400235"/>
            <a:ext cx="1007489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ea typeface="Calibri"/>
                <a:cs typeface="Calibri"/>
              </a:rPr>
              <a:t>Lightweight Endpoint Agent &amp; Honeypot Module</a:t>
            </a:r>
            <a:endParaRPr lang="en-US" sz="3200"/>
          </a:p>
        </p:txBody>
      </p:sp>
      <p:sp>
        <p:nvSpPr>
          <p:cNvPr id="10" name="TextBox 9">
            <a:extLst>
              <a:ext uri="{FF2B5EF4-FFF2-40B4-BE49-F238E27FC236}">
                <a16:creationId xmlns:a16="http://schemas.microsoft.com/office/drawing/2014/main" id="{77A210B3-DE02-6A25-C93C-0F0888713B9E}"/>
              </a:ext>
            </a:extLst>
          </p:cNvPr>
          <p:cNvSpPr txBox="1"/>
          <p:nvPr/>
        </p:nvSpPr>
        <p:spPr>
          <a:xfrm>
            <a:off x="5254488" y="1234661"/>
            <a:ext cx="6774068" cy="4521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500"/>
              </a:lnSpc>
            </a:pPr>
            <a:r>
              <a:rPr lang="en-US" sz="2000" b="1" dirty="0"/>
              <a:t>                                        System Overview </a:t>
            </a:r>
            <a:endParaRPr lang="en-US" sz="2000" b="1" dirty="0">
              <a:ea typeface="Calibri"/>
              <a:cs typeface="Calibri"/>
            </a:endParaRPr>
          </a:p>
          <a:p>
            <a:pPr>
              <a:lnSpc>
                <a:spcPts val="1500"/>
              </a:lnSpc>
            </a:pPr>
            <a:endParaRPr lang="en-US">
              <a:ea typeface="Calibri"/>
              <a:cs typeface="Calibri"/>
            </a:endParaRPr>
          </a:p>
          <a:p>
            <a:pPr marL="285750" indent="-285750">
              <a:lnSpc>
                <a:spcPts val="1500"/>
              </a:lnSpc>
              <a:buFont typeface="Arial"/>
              <a:buChar char="•"/>
            </a:pPr>
            <a:r>
              <a:rPr lang="en-US" b="1" dirty="0"/>
              <a:t>Monitoring Module​</a:t>
            </a:r>
            <a:br>
              <a:rPr lang="en-US" b="1" dirty="0"/>
            </a:br>
            <a:r>
              <a:rPr lang="en-US" dirty="0"/>
              <a:t>o Tracks process execution, file access, registry/config changes, and network connections.​</a:t>
            </a:r>
            <a:br>
              <a:rPr lang="en-US" dirty="0"/>
            </a:br>
            <a:r>
              <a:rPr lang="en-US" dirty="0"/>
              <a:t>o Provides lightweight telemetry with ≤10% resource overhead.​</a:t>
            </a:r>
            <a:endParaRPr lang="en-US" dirty="0">
              <a:ea typeface="Calibri"/>
              <a:cs typeface="Calibri"/>
            </a:endParaRPr>
          </a:p>
          <a:p>
            <a:pPr marL="285750" indent="-285750">
              <a:lnSpc>
                <a:spcPts val="1500"/>
              </a:lnSpc>
              <a:buFont typeface="Arial"/>
              <a:buChar char="•"/>
            </a:pPr>
            <a:endParaRPr lang="en-US" b="1">
              <a:ea typeface="Calibri"/>
              <a:cs typeface="Calibri"/>
            </a:endParaRPr>
          </a:p>
          <a:p>
            <a:pPr marL="228600" indent="-228600">
              <a:lnSpc>
                <a:spcPts val="1500"/>
              </a:lnSpc>
              <a:buFont typeface="Arial"/>
              <a:buChar char="•"/>
            </a:pPr>
            <a:r>
              <a:rPr lang="en-US" b="1" dirty="0"/>
              <a:t>Honeypot Module​</a:t>
            </a:r>
            <a:br>
              <a:rPr lang="en-US" b="1" dirty="0"/>
            </a:br>
            <a:r>
              <a:rPr lang="en-US" dirty="0"/>
              <a:t>o Deploys decoys (emulated SMB share for prototype).​</a:t>
            </a:r>
            <a:br>
              <a:rPr lang="en-US" dirty="0"/>
            </a:br>
            <a:r>
              <a:rPr lang="en-US" dirty="0"/>
              <a:t>o Attracts attackers and captures malicious activity for analysis.​</a:t>
            </a:r>
            <a:endParaRPr lang="en-US" dirty="0">
              <a:ea typeface="Calibri"/>
              <a:cs typeface="Calibri"/>
            </a:endParaRPr>
          </a:p>
          <a:p>
            <a:pPr>
              <a:lnSpc>
                <a:spcPts val="1500"/>
              </a:lnSpc>
            </a:pPr>
            <a:endParaRPr lang="en-US">
              <a:ea typeface="Calibri"/>
              <a:cs typeface="Calibri"/>
            </a:endParaRPr>
          </a:p>
          <a:p>
            <a:pPr marL="228600" indent="-228600">
              <a:lnSpc>
                <a:spcPts val="1500"/>
              </a:lnSpc>
              <a:buFont typeface="Arial"/>
              <a:buChar char="•"/>
            </a:pPr>
            <a:r>
              <a:rPr lang="en-US" b="1" dirty="0"/>
              <a:t>Telemetry Forwarding​</a:t>
            </a:r>
            <a:br>
              <a:rPr lang="en-US" dirty="0"/>
            </a:br>
            <a:r>
              <a:rPr lang="en-US" dirty="0"/>
              <a:t>o Secure TLS/SSL transmission of endpoint + honeypot events to central analysis engine.​</a:t>
            </a:r>
            <a:br>
              <a:rPr lang="en-US" dirty="0"/>
            </a:br>
            <a:r>
              <a:rPr lang="en-US" dirty="0"/>
              <a:t>o Ensures confidentiality and integrity of data.</a:t>
            </a:r>
            <a:endParaRPr lang="en-US" dirty="0">
              <a:ea typeface="Calibri"/>
              <a:cs typeface="Calibri"/>
            </a:endParaRPr>
          </a:p>
          <a:p>
            <a:pPr>
              <a:lnSpc>
                <a:spcPts val="1500"/>
              </a:lnSpc>
            </a:pPr>
            <a:r>
              <a:rPr lang="en-US" dirty="0"/>
              <a:t>​</a:t>
            </a:r>
            <a:endParaRPr lang="en-US" dirty="0">
              <a:ea typeface="Calibri"/>
              <a:cs typeface="Calibri"/>
            </a:endParaRPr>
          </a:p>
          <a:p>
            <a:pPr marL="228600" indent="-228600">
              <a:lnSpc>
                <a:spcPts val="1500"/>
              </a:lnSpc>
              <a:buFont typeface="Arial"/>
              <a:buChar char="•"/>
            </a:pPr>
            <a:r>
              <a:rPr lang="en-US" b="1" dirty="0"/>
              <a:t>Stealth &amp; Resilience​</a:t>
            </a:r>
            <a:br>
              <a:rPr lang="en-US" dirty="0"/>
            </a:br>
            <a:r>
              <a:rPr lang="en-US" dirty="0"/>
              <a:t>o Hidden operation mode, resistant to tampering or disabling by attackers.​</a:t>
            </a:r>
            <a:endParaRPr lang="en-US" dirty="0">
              <a:ea typeface="Calibri"/>
              <a:cs typeface="Calibri"/>
            </a:endParaRPr>
          </a:p>
          <a:p>
            <a:pPr>
              <a:lnSpc>
                <a:spcPts val="1500"/>
              </a:lnSpc>
            </a:pPr>
            <a:endParaRPr lang="en-US">
              <a:ea typeface="Calibri"/>
              <a:cs typeface="Calibri"/>
            </a:endParaRPr>
          </a:p>
          <a:p>
            <a:pPr marL="228600" indent="-228600">
              <a:lnSpc>
                <a:spcPts val="1500"/>
              </a:lnSpc>
              <a:buFont typeface="Arial"/>
              <a:buChar char="•"/>
            </a:pPr>
            <a:r>
              <a:rPr lang="en-US" b="1" dirty="0"/>
              <a:t>SME Optimization</a:t>
            </a:r>
            <a:r>
              <a:rPr lang="en-US" dirty="0"/>
              <a:t>​</a:t>
            </a:r>
            <a:br>
              <a:rPr lang="en-US" dirty="0"/>
            </a:br>
            <a:r>
              <a:rPr lang="en-US" dirty="0"/>
              <a:t>o Plug-and-play deployment, minimal setup complexity, designed for resource-limited SME devices.</a:t>
            </a:r>
            <a:endParaRPr lang="en-US" dirty="0">
              <a:ea typeface="Calibri"/>
              <a:cs typeface="Calibri"/>
            </a:endParaRPr>
          </a:p>
        </p:txBody>
      </p:sp>
      <p:pic>
        <p:nvPicPr>
          <p:cNvPr id="2" name="Picture 1" descr="A diagram of a computer system&#10;&#10;AI-generated content may be incorrect.">
            <a:extLst>
              <a:ext uri="{FF2B5EF4-FFF2-40B4-BE49-F238E27FC236}">
                <a16:creationId xmlns:a16="http://schemas.microsoft.com/office/drawing/2014/main" id="{42F65B4F-F803-0F97-87F2-49E34AFF52DF}"/>
              </a:ext>
            </a:extLst>
          </p:cNvPr>
          <p:cNvPicPr>
            <a:picLocks noChangeAspect="1"/>
          </p:cNvPicPr>
          <p:nvPr/>
        </p:nvPicPr>
        <p:blipFill>
          <a:blip r:embed="rId2"/>
          <a:stretch>
            <a:fillRect/>
          </a:stretch>
        </p:blipFill>
        <p:spPr>
          <a:xfrm>
            <a:off x="154608" y="1101034"/>
            <a:ext cx="5356088" cy="4854712"/>
          </a:xfrm>
          <a:prstGeom prst="rect">
            <a:avLst/>
          </a:prstGeom>
        </p:spPr>
      </p:pic>
      <p:sp>
        <p:nvSpPr>
          <p:cNvPr id="9" name="object 9">
            <a:extLst>
              <a:ext uri="{FF2B5EF4-FFF2-40B4-BE49-F238E27FC236}">
                <a16:creationId xmlns:a16="http://schemas.microsoft.com/office/drawing/2014/main" id="{A08880DB-5C82-42D8-9601-503C5682D6FC}"/>
              </a:ext>
            </a:extLst>
          </p:cNvPr>
          <p:cNvSpPr txBox="1"/>
          <p:nvPr/>
        </p:nvSpPr>
        <p:spPr>
          <a:xfrm>
            <a:off x="2724277" y="6544483"/>
            <a:ext cx="5741430" cy="269304"/>
          </a:xfrm>
          <a:prstGeom prst="rect">
            <a:avLst/>
          </a:prstGeom>
        </p:spPr>
        <p:txBody>
          <a:bodyPr vert="horz" wrap="square" lIns="0" tIns="0" rIns="0" bIns="0" rtlCol="0" anchor="t">
            <a:spAutoFit/>
          </a:bodyPr>
          <a:lstStyle/>
          <a:p>
            <a:pPr>
              <a:lnSpc>
                <a:spcPts val="2113"/>
              </a:lnSpc>
            </a:pPr>
            <a:r>
              <a:rPr lang="en-US" b="1" dirty="0">
                <a:solidFill>
                  <a:srgbClr val="000000"/>
                </a:solidFill>
                <a:latin typeface="Cambria"/>
                <a:cs typeface="Cambria"/>
              </a:rPr>
              <a:t>IT22908742</a:t>
            </a:r>
            <a:r>
              <a:rPr sz="1800" b="1" spc="784"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b="1" dirty="0">
                <a:solidFill>
                  <a:srgbClr val="000000"/>
                </a:solidFill>
                <a:latin typeface="Cambria"/>
                <a:cs typeface="Cambria"/>
              </a:rPr>
              <a:t>MRF </a:t>
            </a:r>
            <a:r>
              <a:rPr lang="en-US" b="1" dirty="0" err="1">
                <a:solidFill>
                  <a:srgbClr val="000000"/>
                </a:solidFill>
                <a:latin typeface="Cambria"/>
                <a:cs typeface="Cambria"/>
              </a:rPr>
              <a:t>Nusfa</a:t>
            </a:r>
            <a:r>
              <a:rPr sz="1800" b="1" spc="789"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dirty="0">
                <a:solidFill>
                  <a:srgbClr val="000000"/>
                </a:solidFill>
                <a:latin typeface="Cambria"/>
                <a:cs typeface="Cambria"/>
              </a:rPr>
              <a:t>25-26J-076</a:t>
            </a:r>
            <a:endParaRPr sz="1800" dirty="0">
              <a:solidFill>
                <a:srgbClr val="000000"/>
              </a:solidFill>
              <a:latin typeface="Cambria"/>
              <a:cs typeface="Cambria"/>
            </a:endParaRPr>
          </a:p>
        </p:txBody>
      </p:sp>
    </p:spTree>
    <p:extLst>
      <p:ext uri="{BB962C8B-B14F-4D97-AF65-F5344CB8AC3E}">
        <p14:creationId xmlns:p14="http://schemas.microsoft.com/office/powerpoint/2010/main" val="85449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7E11-C220-968D-A071-4FAEED0BD8E1}"/>
              </a:ext>
            </a:extLst>
          </p:cNvPr>
          <p:cNvSpPr>
            <a:spLocks noGrp="1"/>
          </p:cNvSpPr>
          <p:nvPr>
            <p:ph type="title"/>
          </p:nvPr>
        </p:nvSpPr>
        <p:spPr>
          <a:xfrm>
            <a:off x="377666" y="427735"/>
            <a:ext cx="9145775" cy="492443"/>
          </a:xfrm>
        </p:spPr>
        <p:txBody>
          <a:bodyPr wrap="square" lIns="0" tIns="0" rIns="0" bIns="0" anchor="t">
            <a:spAutoFit/>
          </a:bodyPr>
          <a:lstStyle/>
          <a:p>
            <a:r>
              <a:rPr lang="en-US" sz="3200" b="1"/>
              <a:t>Lightweight Endpoint Agent &amp; Honeypot Module</a:t>
            </a:r>
          </a:p>
        </p:txBody>
      </p:sp>
      <p:sp>
        <p:nvSpPr>
          <p:cNvPr id="3" name="Text Placeholder 2">
            <a:extLst>
              <a:ext uri="{FF2B5EF4-FFF2-40B4-BE49-F238E27FC236}">
                <a16:creationId xmlns:a16="http://schemas.microsoft.com/office/drawing/2014/main" id="{6FBD7CAE-F703-29C0-9B85-52014A470A87}"/>
              </a:ext>
            </a:extLst>
          </p:cNvPr>
          <p:cNvSpPr>
            <a:spLocks noGrp="1"/>
          </p:cNvSpPr>
          <p:nvPr>
            <p:ph type="body" idx="1"/>
          </p:nvPr>
        </p:nvSpPr>
        <p:spPr>
          <a:xfrm>
            <a:off x="377666" y="1244401"/>
            <a:ext cx="11102262" cy="5170646"/>
          </a:xfrm>
        </p:spPr>
        <p:txBody>
          <a:bodyPr wrap="square" lIns="0" tIns="0" rIns="0" bIns="0" anchor="t">
            <a:spAutoFit/>
          </a:bodyPr>
          <a:lstStyle/>
          <a:p>
            <a:pPr marL="0" indent="0" algn="l">
              <a:buNone/>
            </a:pPr>
            <a:r>
              <a:rPr lang="en-US" sz="1600" b="1" dirty="0">
                <a:ea typeface="+mn-lt"/>
                <a:cs typeface="+mn-lt"/>
              </a:rPr>
              <a:t>Real-World Usage</a:t>
            </a:r>
            <a:endParaRPr lang="en-US" sz="1600" dirty="0"/>
          </a:p>
          <a:p>
            <a:pPr algn="l"/>
            <a:endParaRPr lang="en-US" sz="1600" b="1" dirty="0">
              <a:ea typeface="+mn-lt"/>
              <a:cs typeface="+mn-lt"/>
            </a:endParaRPr>
          </a:p>
          <a:p>
            <a:pPr algn="l"/>
            <a:r>
              <a:rPr lang="en-US" sz="1600" dirty="0">
                <a:ea typeface="+mn-lt"/>
                <a:cs typeface="+mn-lt"/>
              </a:rPr>
              <a:t>🔹 </a:t>
            </a:r>
            <a:r>
              <a:rPr lang="en-US" sz="1600" b="1" dirty="0">
                <a:ea typeface="+mn-lt"/>
                <a:cs typeface="+mn-lt"/>
              </a:rPr>
              <a:t>SME Deployment</a:t>
            </a:r>
            <a:endParaRPr lang="en-US" sz="1600" dirty="0"/>
          </a:p>
          <a:p>
            <a:pPr marL="285750" indent="-285750" algn="l">
              <a:buFont typeface="Arial"/>
              <a:buChar char="•"/>
            </a:pPr>
            <a:r>
              <a:rPr lang="en-US" sz="1600" dirty="0">
                <a:ea typeface="+mn-lt"/>
                <a:cs typeface="+mn-lt"/>
              </a:rPr>
              <a:t>IT teams install the agent on employee devices, servers</a:t>
            </a:r>
            <a:endParaRPr lang="en-US" sz="1600" dirty="0"/>
          </a:p>
          <a:p>
            <a:pPr marL="285750" indent="-285750" algn="l">
              <a:buFont typeface="Arial"/>
              <a:buChar char="•"/>
            </a:pPr>
            <a:r>
              <a:rPr lang="en-US" sz="1600" dirty="0">
                <a:ea typeface="+mn-lt"/>
                <a:cs typeface="+mn-lt"/>
              </a:rPr>
              <a:t>No expert SOC knowledge needed — setup is plug-and-play.</a:t>
            </a:r>
            <a:endParaRPr lang="en-US" sz="1600" dirty="0"/>
          </a:p>
          <a:p>
            <a:pPr algn="l"/>
            <a:r>
              <a:rPr lang="en-US" sz="1600" dirty="0">
                <a:ea typeface="+mn-lt"/>
                <a:cs typeface="+mn-lt"/>
              </a:rPr>
              <a:t>🔹 </a:t>
            </a:r>
            <a:r>
              <a:rPr lang="en-US" sz="1600" b="1" dirty="0">
                <a:ea typeface="+mn-lt"/>
                <a:cs typeface="+mn-lt"/>
              </a:rPr>
              <a:t>During an Attack</a:t>
            </a:r>
            <a:endParaRPr lang="en-US" sz="1600" dirty="0"/>
          </a:p>
          <a:p>
            <a:pPr marL="285750" indent="-285750" algn="l">
              <a:buFont typeface="Arial"/>
              <a:buChar char="•"/>
            </a:pPr>
            <a:r>
              <a:rPr lang="en-US" sz="1600" dirty="0">
                <a:ea typeface="+mn-lt"/>
                <a:cs typeface="+mn-lt"/>
              </a:rPr>
              <a:t>If an attacker tries to access sensitive files, fake SSH, or database decoys → honeypot is triggered.</a:t>
            </a:r>
            <a:endParaRPr lang="en-US" sz="1600" dirty="0"/>
          </a:p>
          <a:p>
            <a:pPr marL="285750" indent="-285750" algn="l">
              <a:buFont typeface="Arial"/>
              <a:buChar char="•"/>
            </a:pPr>
            <a:r>
              <a:rPr lang="en-US" sz="1600" dirty="0">
                <a:ea typeface="+mn-lt"/>
                <a:cs typeface="+mn-lt"/>
              </a:rPr>
              <a:t>Monitoring module records the suspicious process/network activity in real time.</a:t>
            </a:r>
            <a:endParaRPr lang="en-US" sz="1600" dirty="0"/>
          </a:p>
          <a:p>
            <a:pPr marL="285750" indent="-285750" algn="l">
              <a:buFont typeface="Arial"/>
              <a:buChar char="•"/>
            </a:pPr>
            <a:r>
              <a:rPr lang="en-US" sz="1600" dirty="0">
                <a:ea typeface="+mn-lt"/>
                <a:cs typeface="+mn-lt"/>
              </a:rPr>
              <a:t>Events are immediately forwarded to the central analysis engine.</a:t>
            </a:r>
            <a:endParaRPr lang="en-US" sz="1600" dirty="0"/>
          </a:p>
          <a:p>
            <a:pPr algn="l"/>
            <a:r>
              <a:rPr lang="en-US" sz="1600" dirty="0">
                <a:ea typeface="+mn-lt"/>
                <a:cs typeface="+mn-lt"/>
              </a:rPr>
              <a:t>🔹 </a:t>
            </a:r>
            <a:r>
              <a:rPr lang="en-US" sz="1600" b="1" dirty="0">
                <a:ea typeface="+mn-lt"/>
                <a:cs typeface="+mn-lt"/>
              </a:rPr>
              <a:t>Response in Practice</a:t>
            </a:r>
            <a:endParaRPr lang="en-US" sz="1600" dirty="0">
              <a:ea typeface="+mn-lt"/>
              <a:cs typeface="+mn-lt"/>
            </a:endParaRPr>
          </a:p>
          <a:p>
            <a:pPr marL="285750" indent="-285750" algn="l">
              <a:buFont typeface="Arial"/>
              <a:buChar char="•"/>
            </a:pPr>
            <a:r>
              <a:rPr lang="en-US" sz="1600" dirty="0">
                <a:ea typeface="+mn-lt"/>
                <a:cs typeface="+mn-lt"/>
              </a:rPr>
              <a:t>The central analysis system generates the response, and the endpoint agent enforces it automatically. Depending on the playbook, the agent can block malicious processes or repair system changes, ensuring quick containment without manual effort</a:t>
            </a:r>
          </a:p>
          <a:p>
            <a:pPr algn="l"/>
            <a:r>
              <a:rPr lang="en-US" sz="1600" dirty="0">
                <a:ea typeface="+mn-lt"/>
                <a:cs typeface="+mn-lt"/>
              </a:rPr>
              <a:t>🔹 </a:t>
            </a:r>
            <a:r>
              <a:rPr lang="en-US" sz="1600" b="1" dirty="0">
                <a:ea typeface="+mn-lt"/>
                <a:cs typeface="+mn-lt"/>
              </a:rPr>
              <a:t>Business Impact</a:t>
            </a:r>
            <a:endParaRPr lang="en-US" sz="1600" dirty="0"/>
          </a:p>
          <a:p>
            <a:pPr marL="285750" indent="-285750" algn="l">
              <a:buFont typeface="Arial"/>
              <a:buChar char="•"/>
            </a:pPr>
            <a:r>
              <a:rPr lang="en-US" sz="1600" dirty="0">
                <a:ea typeface="+mn-lt"/>
                <a:cs typeface="+mn-lt"/>
              </a:rPr>
              <a:t>Prevents attackers from reaching real assets by misleading them into honeypots.</a:t>
            </a:r>
            <a:endParaRPr lang="en-US" sz="1600" dirty="0"/>
          </a:p>
          <a:p>
            <a:pPr marL="285750" indent="-285750" algn="l">
              <a:buFont typeface="Arial"/>
              <a:buChar char="•"/>
            </a:pPr>
            <a:r>
              <a:rPr lang="en-US" sz="1600" dirty="0">
                <a:ea typeface="+mn-lt"/>
                <a:cs typeface="+mn-lt"/>
              </a:rPr>
              <a:t>Gives SMEs early warning and forensic data without heavy infrastructure.</a:t>
            </a:r>
            <a:endParaRPr lang="en-US" sz="1600" dirty="0"/>
          </a:p>
          <a:p>
            <a:pPr marL="285750" indent="-285750" algn="l">
              <a:buFont typeface="Arial"/>
              <a:buChar char="•"/>
            </a:pPr>
            <a:r>
              <a:rPr lang="en-US" sz="1600" dirty="0">
                <a:ea typeface="+mn-lt"/>
                <a:cs typeface="+mn-lt"/>
              </a:rPr>
              <a:t>Keeps resource overhead &lt;10%, making it affordable and practical.</a:t>
            </a:r>
            <a:endParaRPr lang="en-US" sz="1600" dirty="0"/>
          </a:p>
          <a:p>
            <a:endParaRPr lang="en-US" sz="1600" dirty="0"/>
          </a:p>
        </p:txBody>
      </p:sp>
      <p:sp>
        <p:nvSpPr>
          <p:cNvPr id="4" name="object 9">
            <a:extLst>
              <a:ext uri="{FF2B5EF4-FFF2-40B4-BE49-F238E27FC236}">
                <a16:creationId xmlns:a16="http://schemas.microsoft.com/office/drawing/2014/main" id="{417FEF00-6630-403E-B4FA-39724F373899}"/>
              </a:ext>
            </a:extLst>
          </p:cNvPr>
          <p:cNvSpPr txBox="1"/>
          <p:nvPr/>
        </p:nvSpPr>
        <p:spPr>
          <a:xfrm>
            <a:off x="2724277" y="6544483"/>
            <a:ext cx="5741430" cy="269304"/>
          </a:xfrm>
          <a:prstGeom prst="rect">
            <a:avLst/>
          </a:prstGeom>
        </p:spPr>
        <p:txBody>
          <a:bodyPr vert="horz" wrap="square" lIns="0" tIns="0" rIns="0" bIns="0" rtlCol="0" anchor="t">
            <a:spAutoFit/>
          </a:bodyPr>
          <a:lstStyle/>
          <a:p>
            <a:pPr>
              <a:lnSpc>
                <a:spcPts val="2113"/>
              </a:lnSpc>
            </a:pPr>
            <a:r>
              <a:rPr lang="en-US" b="1" dirty="0">
                <a:solidFill>
                  <a:srgbClr val="000000"/>
                </a:solidFill>
                <a:latin typeface="Cambria"/>
                <a:cs typeface="Cambria"/>
              </a:rPr>
              <a:t>IT22908742</a:t>
            </a:r>
            <a:r>
              <a:rPr sz="1800" b="1" spc="784"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b="1" dirty="0">
                <a:solidFill>
                  <a:srgbClr val="000000"/>
                </a:solidFill>
                <a:latin typeface="Cambria"/>
                <a:cs typeface="Cambria"/>
              </a:rPr>
              <a:t>MRF </a:t>
            </a:r>
            <a:r>
              <a:rPr lang="en-US" b="1" dirty="0" err="1">
                <a:solidFill>
                  <a:srgbClr val="000000"/>
                </a:solidFill>
                <a:latin typeface="Cambria"/>
                <a:cs typeface="Cambria"/>
              </a:rPr>
              <a:t>Nusfa</a:t>
            </a:r>
            <a:r>
              <a:rPr sz="1800" b="1" spc="789"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dirty="0">
                <a:solidFill>
                  <a:srgbClr val="000000"/>
                </a:solidFill>
                <a:latin typeface="Cambria"/>
                <a:cs typeface="Cambria"/>
              </a:rPr>
              <a:t>25-26J-076</a:t>
            </a:r>
            <a:endParaRPr sz="1800" dirty="0">
              <a:solidFill>
                <a:srgbClr val="000000"/>
              </a:solidFill>
              <a:latin typeface="Cambria"/>
              <a:cs typeface="Cambria"/>
            </a:endParaRPr>
          </a:p>
        </p:txBody>
      </p:sp>
    </p:spTree>
    <p:extLst>
      <p:ext uri="{BB962C8B-B14F-4D97-AF65-F5344CB8AC3E}">
        <p14:creationId xmlns:p14="http://schemas.microsoft.com/office/powerpoint/2010/main" val="796538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BED4E-76B1-0C2A-8B0C-92E4D9727B66}"/>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8C2E66D4-916F-DC82-346F-BA4D532D3D91}"/>
              </a:ext>
            </a:extLst>
          </p:cNvPr>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6" name="object 6">
            <a:extLst>
              <a:ext uri="{FF2B5EF4-FFF2-40B4-BE49-F238E27FC236}">
                <a16:creationId xmlns:a16="http://schemas.microsoft.com/office/drawing/2014/main" id="{A51A6748-AC5E-F54A-98B1-3A4098C5CA71}"/>
              </a:ext>
            </a:extLst>
          </p:cNvPr>
          <p:cNvSpPr txBox="1"/>
          <p:nvPr/>
        </p:nvSpPr>
        <p:spPr>
          <a:xfrm>
            <a:off x="1054608" y="4295750"/>
            <a:ext cx="8248832" cy="602729"/>
          </a:xfrm>
          <a:prstGeom prst="rect">
            <a:avLst/>
          </a:prstGeom>
        </p:spPr>
        <p:txBody>
          <a:bodyPr vert="horz" wrap="square" lIns="0" tIns="0" rIns="0" bIns="0" rtlCol="0" anchor="t">
            <a:spAutoFit/>
          </a:bodyPr>
          <a:lstStyle/>
          <a:p>
            <a:r>
              <a:rPr lang="en-US" sz="2000">
                <a:latin typeface="Cambria"/>
                <a:ea typeface="Cambria"/>
                <a:cs typeface="Calibri"/>
              </a:rPr>
              <a:t>AI – Powered Behavioral Detection Engine</a:t>
            </a:r>
          </a:p>
          <a:p>
            <a:pPr>
              <a:lnSpc>
                <a:spcPts val="2349"/>
              </a:lnSpc>
            </a:pPr>
            <a:endParaRPr lang="en-US" sz="2000">
              <a:latin typeface="Cambria"/>
              <a:ea typeface="Cambria"/>
            </a:endParaRPr>
          </a:p>
        </p:txBody>
      </p:sp>
      <p:sp>
        <p:nvSpPr>
          <p:cNvPr id="7" name="object 7">
            <a:extLst>
              <a:ext uri="{FF2B5EF4-FFF2-40B4-BE49-F238E27FC236}">
                <a16:creationId xmlns:a16="http://schemas.microsoft.com/office/drawing/2014/main" id="{D8C4361C-A97A-3E9E-4033-2EBEEEF87B1E}"/>
              </a:ext>
            </a:extLst>
          </p:cNvPr>
          <p:cNvSpPr txBox="1"/>
          <p:nvPr/>
        </p:nvSpPr>
        <p:spPr>
          <a:xfrm>
            <a:off x="1054608" y="5275774"/>
            <a:ext cx="5555524" cy="294953"/>
          </a:xfrm>
          <a:prstGeom prst="rect">
            <a:avLst/>
          </a:prstGeom>
        </p:spPr>
        <p:txBody>
          <a:bodyPr vert="horz" wrap="square" lIns="0" tIns="0" rIns="0" bIns="0" rtlCol="0" anchor="t">
            <a:spAutoFit/>
          </a:bodyPr>
          <a:lstStyle/>
          <a:p>
            <a:pPr>
              <a:lnSpc>
                <a:spcPts val="2349"/>
              </a:lnSpc>
            </a:pPr>
            <a:r>
              <a:rPr sz="2000">
                <a:solidFill>
                  <a:srgbClr val="000000"/>
                </a:solidFill>
                <a:latin typeface="Cambria"/>
                <a:cs typeface="Cambria"/>
              </a:rPr>
              <a:t>Specialization:</a:t>
            </a:r>
            <a:r>
              <a:rPr lang="en-US" sz="2000">
                <a:solidFill>
                  <a:srgbClr val="000000"/>
                </a:solidFill>
                <a:latin typeface="Cambria"/>
                <a:cs typeface="Cambria"/>
              </a:rPr>
              <a:t> Cyber Security</a:t>
            </a:r>
            <a:endParaRPr sz="2000">
              <a:solidFill>
                <a:srgbClr val="000000"/>
              </a:solidFill>
              <a:latin typeface="Cambria"/>
              <a:cs typeface="Cambria"/>
            </a:endParaRPr>
          </a:p>
        </p:txBody>
      </p:sp>
      <p:sp>
        <p:nvSpPr>
          <p:cNvPr id="8" name="object 8">
            <a:extLst>
              <a:ext uri="{FF2B5EF4-FFF2-40B4-BE49-F238E27FC236}">
                <a16:creationId xmlns:a16="http://schemas.microsoft.com/office/drawing/2014/main" id="{12EF37EF-E33F-7579-BBBE-CEF9A8638152}"/>
              </a:ext>
            </a:extLst>
          </p:cNvPr>
          <p:cNvSpPr txBox="1"/>
          <p:nvPr/>
        </p:nvSpPr>
        <p:spPr>
          <a:xfrm>
            <a:off x="2724277" y="6544483"/>
            <a:ext cx="5742222" cy="546303"/>
          </a:xfrm>
          <a:prstGeom prst="rect">
            <a:avLst/>
          </a:prstGeom>
        </p:spPr>
        <p:txBody>
          <a:bodyPr vert="horz" wrap="square" lIns="0" tIns="0" rIns="0" bIns="0" rtlCol="0" anchor="t">
            <a:spAutoFit/>
          </a:bodyPr>
          <a:lstStyle/>
          <a:p>
            <a:r>
              <a:rPr lang="en-US" b="1">
                <a:solidFill>
                  <a:srgbClr val="000000"/>
                </a:solidFill>
                <a:latin typeface="Cambria"/>
                <a:cs typeface="Cambria"/>
              </a:rPr>
              <a:t>IT21289934 </a:t>
            </a:r>
            <a:r>
              <a:rPr lang="en-US" sz="1800">
                <a:solidFill>
                  <a:srgbClr val="000000"/>
                </a:solidFill>
                <a:latin typeface="Cambria"/>
                <a:cs typeface="Cambria"/>
              </a:rPr>
              <a:t>| </a:t>
            </a:r>
            <a:r>
              <a:rPr lang="en-US" b="1">
                <a:solidFill>
                  <a:srgbClr val="000000"/>
                </a:solidFill>
                <a:latin typeface="Cambria"/>
                <a:cs typeface="Cambria"/>
              </a:rPr>
              <a:t>Salgado M B D </a:t>
            </a:r>
            <a:r>
              <a:rPr lang="en-US" sz="1800">
                <a:solidFill>
                  <a:srgbClr val="000000"/>
                </a:solidFill>
                <a:latin typeface="Cambria"/>
                <a:cs typeface="Cambria"/>
              </a:rPr>
              <a:t>| </a:t>
            </a:r>
            <a:r>
              <a:rPr lang="en-US">
                <a:solidFill>
                  <a:srgbClr val="000000"/>
                </a:solidFill>
                <a:latin typeface="Cambria"/>
                <a:cs typeface="Cambria"/>
              </a:rPr>
              <a:t>25-26J-076</a:t>
            </a:r>
          </a:p>
          <a:p>
            <a:pPr marL="0" marR="0">
              <a:lnSpc>
                <a:spcPts val="2113"/>
              </a:lnSpc>
              <a:spcBef>
                <a:spcPts val="0"/>
              </a:spcBef>
              <a:spcAft>
                <a:spcPts val="0"/>
              </a:spcAft>
            </a:pPr>
            <a:endParaRPr sz="1800">
              <a:solidFill>
                <a:srgbClr val="000000"/>
              </a:solidFill>
              <a:latin typeface="Cambria"/>
              <a:ea typeface="Cambria"/>
              <a:cs typeface="Cambria"/>
            </a:endParaRPr>
          </a:p>
        </p:txBody>
      </p:sp>
      <p:sp>
        <p:nvSpPr>
          <p:cNvPr id="10" name="object 10">
            <a:extLst>
              <a:ext uri="{FF2B5EF4-FFF2-40B4-BE49-F238E27FC236}">
                <a16:creationId xmlns:a16="http://schemas.microsoft.com/office/drawing/2014/main" id="{714C78A9-7E42-8204-F81C-D787C194F1E9}"/>
              </a:ext>
            </a:extLst>
          </p:cNvPr>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1</a:t>
            </a:r>
            <a:r>
              <a:rPr sz="1400" b="1" dirty="0">
                <a:solidFill>
                  <a:srgbClr val="000000"/>
                </a:solidFill>
                <a:latin typeface="Cambria"/>
                <a:cs typeface="Cambria"/>
              </a:rPr>
              <a:t>2</a:t>
            </a:r>
          </a:p>
        </p:txBody>
      </p:sp>
      <p:pic>
        <p:nvPicPr>
          <p:cNvPr id="5" name="Picture 4">
            <a:extLst>
              <a:ext uri="{FF2B5EF4-FFF2-40B4-BE49-F238E27FC236}">
                <a16:creationId xmlns:a16="http://schemas.microsoft.com/office/drawing/2014/main" id="{48045082-BA13-AB7A-D5B6-675AB29B91C5}"/>
              </a:ext>
            </a:extLst>
          </p:cNvPr>
          <p:cNvPicPr>
            <a:picLocks noChangeAspect="1"/>
          </p:cNvPicPr>
          <p:nvPr/>
        </p:nvPicPr>
        <p:blipFill>
          <a:blip r:embed="rId3"/>
          <a:stretch>
            <a:fillRect/>
          </a:stretch>
        </p:blipFill>
        <p:spPr>
          <a:xfrm>
            <a:off x="10129836" y="154773"/>
            <a:ext cx="2004403" cy="2643309"/>
          </a:xfrm>
          <a:prstGeom prst="rect">
            <a:avLst/>
          </a:prstGeom>
          <a:ln>
            <a:solidFill>
              <a:schemeClr val="tx1"/>
            </a:solidFill>
          </a:ln>
        </p:spPr>
      </p:pic>
      <p:sp>
        <p:nvSpPr>
          <p:cNvPr id="11" name="object 9">
            <a:extLst>
              <a:ext uri="{FF2B5EF4-FFF2-40B4-BE49-F238E27FC236}">
                <a16:creationId xmlns:a16="http://schemas.microsoft.com/office/drawing/2014/main" id="{9B0C026B-73CA-4E59-8EAF-008188965E78}"/>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408405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BA816-74CB-2996-8BA1-D96449A07262}"/>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2F50AEF6-3A9C-B740-020E-F60D0E33FE56}"/>
              </a:ext>
            </a:extLst>
          </p:cNvPr>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a:extLst>
              <a:ext uri="{FF2B5EF4-FFF2-40B4-BE49-F238E27FC236}">
                <a16:creationId xmlns:a16="http://schemas.microsoft.com/office/drawing/2014/main" id="{B5A1FA6C-2F8F-3841-08A3-7145C2B2221C}"/>
              </a:ext>
            </a:extLst>
          </p:cNvPr>
          <p:cNvSpPr txBox="1"/>
          <p:nvPr/>
        </p:nvSpPr>
        <p:spPr>
          <a:xfrm>
            <a:off x="732684" y="590903"/>
            <a:ext cx="9642393" cy="483466"/>
          </a:xfrm>
          <a:prstGeom prst="rect">
            <a:avLst/>
          </a:prstGeom>
        </p:spPr>
        <p:txBody>
          <a:bodyPr vert="horz" wrap="square" lIns="0" tIns="0" rIns="0" bIns="0" rtlCol="0" anchor="t">
            <a:spAutoFit/>
          </a:bodyPr>
          <a:lstStyle/>
          <a:p>
            <a:pPr>
              <a:lnSpc>
                <a:spcPts val="3911"/>
              </a:lnSpc>
            </a:pPr>
            <a:r>
              <a:rPr lang="en-US" sz="3200" b="1" spc="-17">
                <a:solidFill>
                  <a:srgbClr val="000000"/>
                </a:solidFill>
                <a:latin typeface="Calibri"/>
                <a:cs typeface="Calibri"/>
              </a:rPr>
              <a:t>AI – Powered Behavioral Detection Engine</a:t>
            </a:r>
            <a:endParaRPr lang="en-US"/>
          </a:p>
        </p:txBody>
      </p:sp>
      <p:sp>
        <p:nvSpPr>
          <p:cNvPr id="7" name="object 7">
            <a:extLst>
              <a:ext uri="{FF2B5EF4-FFF2-40B4-BE49-F238E27FC236}">
                <a16:creationId xmlns:a16="http://schemas.microsoft.com/office/drawing/2014/main" id="{91CF00B2-B45C-F1F1-2932-19280EA6BBA3}"/>
              </a:ext>
            </a:extLst>
          </p:cNvPr>
          <p:cNvSpPr txBox="1"/>
          <p:nvPr/>
        </p:nvSpPr>
        <p:spPr>
          <a:xfrm>
            <a:off x="1397508" y="4806544"/>
            <a:ext cx="3940964" cy="294953"/>
          </a:xfrm>
          <a:prstGeom prst="rect">
            <a:avLst/>
          </a:prstGeom>
        </p:spPr>
        <p:txBody>
          <a:bodyPr vert="horz" wrap="square" lIns="0" tIns="0" rIns="0" bIns="0" rtlCol="0" anchor="t">
            <a:spAutoFit/>
          </a:bodyPr>
          <a:lstStyle/>
          <a:p>
            <a:pPr marL="0" marR="0">
              <a:lnSpc>
                <a:spcPts val="2349"/>
              </a:lnSpc>
              <a:spcBef>
                <a:spcPts val="0"/>
              </a:spcBef>
              <a:spcAft>
                <a:spcPts val="0"/>
              </a:spcAft>
            </a:pPr>
            <a:endParaRPr lang="en-US" sz="2000">
              <a:solidFill>
                <a:srgbClr val="000000"/>
              </a:solidFill>
              <a:latin typeface="Cambria"/>
              <a:ea typeface="Cambria"/>
              <a:cs typeface="Cambria"/>
            </a:endParaRPr>
          </a:p>
        </p:txBody>
      </p:sp>
      <p:sp>
        <p:nvSpPr>
          <p:cNvPr id="9" name="object 9">
            <a:extLst>
              <a:ext uri="{FF2B5EF4-FFF2-40B4-BE49-F238E27FC236}">
                <a16:creationId xmlns:a16="http://schemas.microsoft.com/office/drawing/2014/main" id="{C6F5E3A2-18DD-79BB-8262-2230F2808B62}"/>
              </a:ext>
            </a:extLst>
          </p:cNvPr>
          <p:cNvSpPr txBox="1"/>
          <p:nvPr/>
        </p:nvSpPr>
        <p:spPr>
          <a:xfrm>
            <a:off x="2724277" y="6544483"/>
            <a:ext cx="5741430" cy="269304"/>
          </a:xfrm>
          <a:prstGeom prst="rect">
            <a:avLst/>
          </a:prstGeom>
        </p:spPr>
        <p:txBody>
          <a:bodyPr vert="horz" wrap="square" lIns="0" tIns="0" rIns="0" bIns="0" rtlCol="0" anchor="t">
            <a:spAutoFit/>
          </a:bodyPr>
          <a:lstStyle/>
          <a:p>
            <a:pPr>
              <a:lnSpc>
                <a:spcPts val="2113"/>
              </a:lnSpc>
            </a:pPr>
            <a:r>
              <a:rPr lang="en-US" b="1">
                <a:solidFill>
                  <a:srgbClr val="000000"/>
                </a:solidFill>
                <a:latin typeface="Cambria"/>
                <a:cs typeface="Cambria"/>
              </a:rPr>
              <a:t>IT21289934</a:t>
            </a:r>
            <a:r>
              <a:rPr sz="1800" b="1" spc="784">
                <a:solidFill>
                  <a:srgbClr val="000000"/>
                </a:solidFill>
                <a:latin typeface="Cambria"/>
                <a:cs typeface="Cambria"/>
              </a:rPr>
              <a:t> </a:t>
            </a:r>
            <a:r>
              <a:rPr sz="1800">
                <a:solidFill>
                  <a:srgbClr val="000000"/>
                </a:solidFill>
                <a:latin typeface="Cambria"/>
                <a:cs typeface="Cambria"/>
              </a:rPr>
              <a:t>|</a:t>
            </a:r>
            <a:r>
              <a:rPr sz="1800" spc="806">
                <a:solidFill>
                  <a:srgbClr val="000000"/>
                </a:solidFill>
                <a:latin typeface="Cambria"/>
                <a:cs typeface="Cambria"/>
              </a:rPr>
              <a:t> </a:t>
            </a:r>
            <a:r>
              <a:rPr lang="en-US" b="1">
                <a:solidFill>
                  <a:srgbClr val="000000"/>
                </a:solidFill>
                <a:latin typeface="Cambria"/>
                <a:cs typeface="Cambria"/>
              </a:rPr>
              <a:t>Salgado M B D</a:t>
            </a:r>
            <a:r>
              <a:rPr sz="1800" b="1" spc="789">
                <a:solidFill>
                  <a:srgbClr val="000000"/>
                </a:solidFill>
                <a:latin typeface="Cambria"/>
                <a:cs typeface="Cambria"/>
              </a:rPr>
              <a:t> </a:t>
            </a:r>
            <a:r>
              <a:rPr sz="1800">
                <a:solidFill>
                  <a:srgbClr val="000000"/>
                </a:solidFill>
                <a:latin typeface="Cambria"/>
                <a:cs typeface="Cambria"/>
              </a:rPr>
              <a:t>|</a:t>
            </a:r>
            <a:r>
              <a:rPr sz="1800" spc="806">
                <a:solidFill>
                  <a:srgbClr val="000000"/>
                </a:solidFill>
                <a:latin typeface="Cambria"/>
                <a:cs typeface="Cambria"/>
              </a:rPr>
              <a:t> </a:t>
            </a:r>
            <a:r>
              <a:rPr lang="en-US">
                <a:solidFill>
                  <a:srgbClr val="000000"/>
                </a:solidFill>
                <a:latin typeface="Cambria"/>
                <a:cs typeface="Cambria"/>
              </a:rPr>
              <a:t>25-26J-076</a:t>
            </a:r>
            <a:endParaRPr sz="1800">
              <a:solidFill>
                <a:srgbClr val="000000"/>
              </a:solidFill>
              <a:latin typeface="Cambria"/>
              <a:cs typeface="Cambria"/>
            </a:endParaRPr>
          </a:p>
        </p:txBody>
      </p:sp>
      <p:sp>
        <p:nvSpPr>
          <p:cNvPr id="11" name="object 11">
            <a:extLst>
              <a:ext uri="{FF2B5EF4-FFF2-40B4-BE49-F238E27FC236}">
                <a16:creationId xmlns:a16="http://schemas.microsoft.com/office/drawing/2014/main" id="{C9418753-094E-D627-CBF4-E0263D12C4ED}"/>
              </a:ext>
            </a:extLst>
          </p:cNvPr>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1</a:t>
            </a:r>
            <a:r>
              <a:rPr sz="1400" b="1" dirty="0">
                <a:solidFill>
                  <a:srgbClr val="000000"/>
                </a:solidFill>
                <a:latin typeface="Cambria"/>
                <a:cs typeface="Cambria"/>
              </a:rPr>
              <a:t>3</a:t>
            </a:r>
          </a:p>
        </p:txBody>
      </p:sp>
      <p:sp>
        <p:nvSpPr>
          <p:cNvPr id="12" name="Rectangle 11">
            <a:extLst>
              <a:ext uri="{FF2B5EF4-FFF2-40B4-BE49-F238E27FC236}">
                <a16:creationId xmlns:a16="http://schemas.microsoft.com/office/drawing/2014/main" id="{B98A839C-7E57-4B14-18A5-FAD55EE9DF70}"/>
              </a:ext>
            </a:extLst>
          </p:cNvPr>
          <p:cNvSpPr/>
          <p:nvPr/>
        </p:nvSpPr>
        <p:spPr>
          <a:xfrm rot="16200000">
            <a:off x="2391832" y="472180"/>
            <a:ext cx="1901745" cy="4354636"/>
          </a:xfrm>
          <a:prstGeom prst="rect">
            <a:avLst/>
          </a:prstGeom>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pPr algn="ctr"/>
            <a:endParaRPr lang="en-US">
              <a:ea typeface="Calibri"/>
              <a:cs typeface="Calibri"/>
            </a:endParaRPr>
          </a:p>
        </p:txBody>
      </p:sp>
      <p:pic>
        <p:nvPicPr>
          <p:cNvPr id="4" name="Picture 3">
            <a:extLst>
              <a:ext uri="{FF2B5EF4-FFF2-40B4-BE49-F238E27FC236}">
                <a16:creationId xmlns:a16="http://schemas.microsoft.com/office/drawing/2014/main" id="{813D0C13-4516-676C-692D-21CAC418429A}"/>
              </a:ext>
            </a:extLst>
          </p:cNvPr>
          <p:cNvPicPr>
            <a:picLocks noChangeAspect="1"/>
          </p:cNvPicPr>
          <p:nvPr/>
        </p:nvPicPr>
        <p:blipFill>
          <a:blip r:embed="rId3"/>
          <a:stretch>
            <a:fillRect/>
          </a:stretch>
        </p:blipFill>
        <p:spPr>
          <a:xfrm>
            <a:off x="617902" y="989134"/>
            <a:ext cx="1773120" cy="1821964"/>
          </a:xfrm>
          <a:prstGeom prst="rect">
            <a:avLst/>
          </a:prstGeom>
        </p:spPr>
      </p:pic>
      <p:sp>
        <p:nvSpPr>
          <p:cNvPr id="5" name="TextBox 4">
            <a:extLst>
              <a:ext uri="{FF2B5EF4-FFF2-40B4-BE49-F238E27FC236}">
                <a16:creationId xmlns:a16="http://schemas.microsoft.com/office/drawing/2014/main" id="{895ACBC1-E618-C7AB-43F6-D749E818C22C}"/>
              </a:ext>
            </a:extLst>
          </p:cNvPr>
          <p:cNvSpPr txBox="1"/>
          <p:nvPr/>
        </p:nvSpPr>
        <p:spPr>
          <a:xfrm>
            <a:off x="1504462" y="2610337"/>
            <a:ext cx="38920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ea typeface="+mn-lt"/>
                <a:cs typeface="+mn-lt"/>
              </a:rPr>
              <a:t>❌ Heavy EDR/XDR → Not SME-friendly</a:t>
            </a:r>
            <a:endParaRPr lang="en-US" sz="1600">
              <a:solidFill>
                <a:schemeClr val="bg1"/>
              </a:solidFill>
              <a:ea typeface="Calibri"/>
              <a:cs typeface="Calibri"/>
            </a:endParaRPr>
          </a:p>
          <a:p>
            <a:r>
              <a:rPr lang="en-US" sz="1600">
                <a:solidFill>
                  <a:schemeClr val="bg1"/>
                </a:solidFill>
                <a:ea typeface="+mn-lt"/>
                <a:cs typeface="+mn-lt"/>
              </a:rPr>
              <a:t>❌ Rule-based → Misses stealth threats</a:t>
            </a:r>
            <a:endParaRPr lang="en-US" sz="1600">
              <a:solidFill>
                <a:schemeClr val="bg1"/>
              </a:solidFill>
              <a:ea typeface="Calibri"/>
              <a:cs typeface="Calibri"/>
            </a:endParaRPr>
          </a:p>
          <a:p>
            <a:r>
              <a:rPr lang="en-US" sz="1600">
                <a:solidFill>
                  <a:schemeClr val="bg1"/>
                </a:solidFill>
                <a:ea typeface="+mn-lt"/>
                <a:cs typeface="+mn-lt"/>
              </a:rPr>
              <a:t>✅ </a:t>
            </a:r>
            <a:r>
              <a:rPr lang="en-US" sz="1600" b="1">
                <a:solidFill>
                  <a:schemeClr val="bg1"/>
                </a:solidFill>
                <a:ea typeface="+mn-lt"/>
                <a:cs typeface="+mn-lt"/>
              </a:rPr>
              <a:t>Lightweight ML + TI detection</a:t>
            </a:r>
            <a:endParaRPr lang="en-US" sz="1600">
              <a:solidFill>
                <a:schemeClr val="bg1"/>
              </a:solidFill>
              <a:ea typeface="Calibri"/>
              <a:cs typeface="Calibri"/>
            </a:endParaRPr>
          </a:p>
        </p:txBody>
      </p:sp>
      <p:sp>
        <p:nvSpPr>
          <p:cNvPr id="19" name="TextBox 18">
            <a:extLst>
              <a:ext uri="{FF2B5EF4-FFF2-40B4-BE49-F238E27FC236}">
                <a16:creationId xmlns:a16="http://schemas.microsoft.com/office/drawing/2014/main" id="{F295AA58-17E5-A3E4-38DE-33EAB22581C2}"/>
              </a:ext>
            </a:extLst>
          </p:cNvPr>
          <p:cNvSpPr txBox="1"/>
          <p:nvPr/>
        </p:nvSpPr>
        <p:spPr>
          <a:xfrm>
            <a:off x="2532184" y="1904999"/>
            <a:ext cx="20671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ea typeface="+mn-lt"/>
                <a:cs typeface="+mn-lt"/>
              </a:rPr>
              <a:t>Proven Gap</a:t>
            </a:r>
            <a:endParaRPr lang="en-US" sz="2400" b="1">
              <a:solidFill>
                <a:schemeClr val="bg1"/>
              </a:solidFill>
              <a:ea typeface="Calibri"/>
              <a:cs typeface="Calibri"/>
            </a:endParaRPr>
          </a:p>
        </p:txBody>
      </p:sp>
      <p:sp>
        <p:nvSpPr>
          <p:cNvPr id="28" name="Rectangle 27">
            <a:extLst>
              <a:ext uri="{FF2B5EF4-FFF2-40B4-BE49-F238E27FC236}">
                <a16:creationId xmlns:a16="http://schemas.microsoft.com/office/drawing/2014/main" id="{53AF34B4-134A-8C82-E64F-1D31E2D948C1}"/>
              </a:ext>
            </a:extLst>
          </p:cNvPr>
          <p:cNvSpPr/>
          <p:nvPr/>
        </p:nvSpPr>
        <p:spPr>
          <a:xfrm rot="16200000">
            <a:off x="7852832" y="472179"/>
            <a:ext cx="1901745" cy="4354636"/>
          </a:xfrm>
          <a:prstGeom prst="rect">
            <a:avLst/>
          </a:prstGeom>
        </p:spPr>
        <p:style>
          <a:lnRef idx="1">
            <a:schemeClr val="accent4"/>
          </a:lnRef>
          <a:fillRef idx="3">
            <a:schemeClr val="accent4"/>
          </a:fillRef>
          <a:effectRef idx="2">
            <a:schemeClr val="accent4"/>
          </a:effectRef>
          <a:fontRef idx="minor">
            <a:schemeClr val="lt1"/>
          </a:fontRef>
        </p:style>
        <p:txBody>
          <a:bodyPr lIns="91440" tIns="45720" rIns="91440" bIns="45720" rtlCol="0" anchor="ctr"/>
          <a:lstStyle/>
          <a:p>
            <a:pPr algn="ctr"/>
            <a:endParaRPr lang="en-US">
              <a:ea typeface="Calibri"/>
              <a:cs typeface="Calibri"/>
            </a:endParaRPr>
          </a:p>
        </p:txBody>
      </p:sp>
      <p:pic>
        <p:nvPicPr>
          <p:cNvPr id="29" name="Picture 28">
            <a:extLst>
              <a:ext uri="{FF2B5EF4-FFF2-40B4-BE49-F238E27FC236}">
                <a16:creationId xmlns:a16="http://schemas.microsoft.com/office/drawing/2014/main" id="{5FDB4388-4E10-A014-0871-D859CDD963C2}"/>
              </a:ext>
            </a:extLst>
          </p:cNvPr>
          <p:cNvPicPr>
            <a:picLocks noChangeAspect="1"/>
          </p:cNvPicPr>
          <p:nvPr/>
        </p:nvPicPr>
        <p:blipFill>
          <a:blip r:embed="rId4"/>
          <a:stretch>
            <a:fillRect/>
          </a:stretch>
        </p:blipFill>
        <p:spPr>
          <a:xfrm>
            <a:off x="5903058" y="989134"/>
            <a:ext cx="1812193" cy="1880578"/>
          </a:xfrm>
          <a:prstGeom prst="rect">
            <a:avLst/>
          </a:prstGeom>
        </p:spPr>
      </p:pic>
      <p:sp>
        <p:nvSpPr>
          <p:cNvPr id="32" name="TextBox 31">
            <a:extLst>
              <a:ext uri="{FF2B5EF4-FFF2-40B4-BE49-F238E27FC236}">
                <a16:creationId xmlns:a16="http://schemas.microsoft.com/office/drawing/2014/main" id="{2B339EA0-7E2F-A5B6-E8E6-725EF65242ED}"/>
              </a:ext>
            </a:extLst>
          </p:cNvPr>
          <p:cNvSpPr txBox="1"/>
          <p:nvPr/>
        </p:nvSpPr>
        <p:spPr>
          <a:xfrm>
            <a:off x="7092461" y="2659182"/>
            <a:ext cx="38920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ea typeface="+mn-lt"/>
                <a:cs typeface="+mn-lt"/>
              </a:rPr>
              <a:t>No integrated </a:t>
            </a:r>
            <a:r>
              <a:rPr lang="en-US" sz="1600" b="1">
                <a:solidFill>
                  <a:schemeClr val="bg1"/>
                </a:solidFill>
                <a:ea typeface="+mn-lt"/>
                <a:cs typeface="+mn-lt"/>
              </a:rPr>
              <a:t>Anomaly + TI detection</a:t>
            </a:r>
            <a:endParaRPr lang="en-US">
              <a:solidFill>
                <a:schemeClr val="bg1"/>
              </a:solidFill>
              <a:ea typeface="+mn-lt"/>
              <a:cs typeface="+mn-lt"/>
            </a:endParaRPr>
          </a:p>
          <a:p>
            <a:r>
              <a:rPr lang="en-US" sz="1600">
                <a:solidFill>
                  <a:schemeClr val="bg1"/>
                </a:solidFill>
                <a:ea typeface="+mn-lt"/>
                <a:cs typeface="+mn-lt"/>
              </a:rPr>
              <a:t>High </a:t>
            </a:r>
            <a:r>
              <a:rPr lang="en-US" sz="1600" b="1">
                <a:solidFill>
                  <a:schemeClr val="bg1"/>
                </a:solidFill>
                <a:ea typeface="+mn-lt"/>
                <a:cs typeface="+mn-lt"/>
              </a:rPr>
              <a:t>false positives</a:t>
            </a:r>
            <a:r>
              <a:rPr lang="en-US" sz="1600">
                <a:solidFill>
                  <a:schemeClr val="bg1"/>
                </a:solidFill>
                <a:ea typeface="+mn-lt"/>
                <a:cs typeface="+mn-lt"/>
              </a:rPr>
              <a:t> for SMEs</a:t>
            </a:r>
            <a:endParaRPr lang="en-US">
              <a:solidFill>
                <a:schemeClr val="bg1"/>
              </a:solidFill>
              <a:ea typeface="Calibri"/>
              <a:cs typeface="Calibri"/>
            </a:endParaRPr>
          </a:p>
        </p:txBody>
      </p:sp>
      <p:sp>
        <p:nvSpPr>
          <p:cNvPr id="33" name="TextBox 32">
            <a:extLst>
              <a:ext uri="{FF2B5EF4-FFF2-40B4-BE49-F238E27FC236}">
                <a16:creationId xmlns:a16="http://schemas.microsoft.com/office/drawing/2014/main" id="{C29A4C6E-BC0F-66D3-378B-0520C16532E7}"/>
              </a:ext>
            </a:extLst>
          </p:cNvPr>
          <p:cNvSpPr txBox="1"/>
          <p:nvPr/>
        </p:nvSpPr>
        <p:spPr>
          <a:xfrm>
            <a:off x="7729415" y="1934306"/>
            <a:ext cx="31027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ea typeface="+mn-lt"/>
                <a:cs typeface="+mn-lt"/>
              </a:rPr>
              <a:t>Knowledge Gap</a:t>
            </a:r>
            <a:endParaRPr lang="en-US">
              <a:solidFill>
                <a:schemeClr val="bg1"/>
              </a:solidFill>
            </a:endParaRPr>
          </a:p>
        </p:txBody>
      </p:sp>
      <p:sp>
        <p:nvSpPr>
          <p:cNvPr id="34" name="Rectangle 33">
            <a:extLst>
              <a:ext uri="{FF2B5EF4-FFF2-40B4-BE49-F238E27FC236}">
                <a16:creationId xmlns:a16="http://schemas.microsoft.com/office/drawing/2014/main" id="{5C9CB5C3-5B85-7FC1-569E-74B425653FDD}"/>
              </a:ext>
            </a:extLst>
          </p:cNvPr>
          <p:cNvSpPr/>
          <p:nvPr/>
        </p:nvSpPr>
        <p:spPr>
          <a:xfrm rot="16200000">
            <a:off x="2372293" y="2953564"/>
            <a:ext cx="1901745" cy="4354636"/>
          </a:xfrm>
          <a:prstGeom prst="rect">
            <a:avLst/>
          </a:prstGeom>
        </p:spPr>
        <p:style>
          <a:lnRef idx="1">
            <a:schemeClr val="accent6"/>
          </a:lnRef>
          <a:fillRef idx="3">
            <a:schemeClr val="accent6"/>
          </a:fillRef>
          <a:effectRef idx="2">
            <a:schemeClr val="accent6"/>
          </a:effectRef>
          <a:fontRef idx="minor">
            <a:schemeClr val="lt1"/>
          </a:fontRef>
        </p:style>
        <p:txBody>
          <a:bodyPr lIns="91440" tIns="45720" rIns="91440" bIns="45720" rtlCol="0" anchor="ctr"/>
          <a:lstStyle/>
          <a:p>
            <a:pPr algn="ctr"/>
            <a:endParaRPr lang="en-US">
              <a:ea typeface="Calibri"/>
              <a:cs typeface="Calibri"/>
            </a:endParaRPr>
          </a:p>
        </p:txBody>
      </p:sp>
      <p:pic>
        <p:nvPicPr>
          <p:cNvPr id="36" name="Picture 35">
            <a:extLst>
              <a:ext uri="{FF2B5EF4-FFF2-40B4-BE49-F238E27FC236}">
                <a16:creationId xmlns:a16="http://schemas.microsoft.com/office/drawing/2014/main" id="{D81F0711-E06D-D69F-DB67-9131958C39B3}"/>
              </a:ext>
            </a:extLst>
          </p:cNvPr>
          <p:cNvPicPr>
            <a:picLocks noChangeAspect="1"/>
          </p:cNvPicPr>
          <p:nvPr/>
        </p:nvPicPr>
        <p:blipFill>
          <a:blip r:embed="rId5"/>
          <a:stretch>
            <a:fillRect/>
          </a:stretch>
        </p:blipFill>
        <p:spPr>
          <a:xfrm>
            <a:off x="627672" y="3529133"/>
            <a:ext cx="1900116" cy="1880578"/>
          </a:xfrm>
          <a:prstGeom prst="rect">
            <a:avLst/>
          </a:prstGeom>
        </p:spPr>
      </p:pic>
      <p:sp>
        <p:nvSpPr>
          <p:cNvPr id="37" name="TextBox 36">
            <a:extLst>
              <a:ext uri="{FF2B5EF4-FFF2-40B4-BE49-F238E27FC236}">
                <a16:creationId xmlns:a16="http://schemas.microsoft.com/office/drawing/2014/main" id="{B550380B-2A66-CBD0-3F33-71DF39270F82}"/>
              </a:ext>
            </a:extLst>
          </p:cNvPr>
          <p:cNvSpPr txBox="1"/>
          <p:nvPr/>
        </p:nvSpPr>
        <p:spPr>
          <a:xfrm>
            <a:off x="1924538" y="5140567"/>
            <a:ext cx="389205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ea typeface="+mn-lt"/>
                <a:cs typeface="+mn-lt"/>
              </a:rPr>
              <a:t>Costly &amp; resource-heavy</a:t>
            </a:r>
            <a:endParaRPr lang="en-US"/>
          </a:p>
          <a:p>
            <a:r>
              <a:rPr lang="en-US" sz="1600">
                <a:solidFill>
                  <a:schemeClr val="bg1"/>
                </a:solidFill>
                <a:ea typeface="+mn-lt"/>
                <a:cs typeface="+mn-lt"/>
              </a:rPr>
              <a:t>Poor real-time TI integration</a:t>
            </a:r>
            <a:endParaRPr lang="en-US">
              <a:solidFill>
                <a:schemeClr val="bg1"/>
              </a:solidFill>
            </a:endParaRPr>
          </a:p>
          <a:p>
            <a:r>
              <a:rPr lang="en-US" sz="1600">
                <a:solidFill>
                  <a:schemeClr val="bg1"/>
                </a:solidFill>
                <a:ea typeface="+mn-lt"/>
                <a:cs typeface="+mn-lt"/>
              </a:rPr>
              <a:t>Depend on large SOC teams</a:t>
            </a:r>
            <a:endParaRPr lang="en-US">
              <a:solidFill>
                <a:schemeClr val="bg1"/>
              </a:solidFill>
            </a:endParaRPr>
          </a:p>
          <a:p>
            <a:endParaRPr lang="en-US" sz="1600">
              <a:solidFill>
                <a:schemeClr val="bg1"/>
              </a:solidFill>
              <a:ea typeface="Calibri"/>
              <a:cs typeface="Calibri"/>
            </a:endParaRPr>
          </a:p>
        </p:txBody>
      </p:sp>
      <p:sp>
        <p:nvSpPr>
          <p:cNvPr id="38" name="TextBox 37">
            <a:extLst>
              <a:ext uri="{FF2B5EF4-FFF2-40B4-BE49-F238E27FC236}">
                <a16:creationId xmlns:a16="http://schemas.microsoft.com/office/drawing/2014/main" id="{A8F8A919-BB21-B49C-0B0C-10A7D0890ED5}"/>
              </a:ext>
            </a:extLst>
          </p:cNvPr>
          <p:cNvSpPr txBox="1"/>
          <p:nvPr/>
        </p:nvSpPr>
        <p:spPr>
          <a:xfrm>
            <a:off x="2395415" y="4327768"/>
            <a:ext cx="354232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rgbClr val="FFFFFF"/>
                </a:solidFill>
              </a:rPr>
              <a:t>Shortcomings of Existing Systems</a:t>
            </a:r>
            <a:endParaRPr lang="en-US" sz="2200">
              <a:ea typeface="Calibri"/>
              <a:cs typeface="Calibri"/>
            </a:endParaRPr>
          </a:p>
          <a:p>
            <a:endParaRPr lang="en-US" sz="1600">
              <a:ea typeface="Calibri"/>
              <a:cs typeface="Calibri"/>
            </a:endParaRPr>
          </a:p>
          <a:p>
            <a:endParaRPr lang="en-US" sz="2000" b="1">
              <a:solidFill>
                <a:schemeClr val="bg1"/>
              </a:solidFill>
              <a:ea typeface="Calibri"/>
              <a:cs typeface="Calibri"/>
            </a:endParaRPr>
          </a:p>
        </p:txBody>
      </p:sp>
      <p:sp>
        <p:nvSpPr>
          <p:cNvPr id="14" name="Rectangle 13">
            <a:extLst>
              <a:ext uri="{FF2B5EF4-FFF2-40B4-BE49-F238E27FC236}">
                <a16:creationId xmlns:a16="http://schemas.microsoft.com/office/drawing/2014/main" id="{563413C6-A074-1CEB-9EE3-1774AF3E16C1}"/>
              </a:ext>
            </a:extLst>
          </p:cNvPr>
          <p:cNvSpPr/>
          <p:nvPr/>
        </p:nvSpPr>
        <p:spPr>
          <a:xfrm rot="16200000">
            <a:off x="7852832" y="2914486"/>
            <a:ext cx="1901745" cy="4354636"/>
          </a:xfrm>
          <a:prstGeom prst="rect">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ctr"/>
            <a:endParaRPr lang="en-US">
              <a:ea typeface="Calibri"/>
              <a:cs typeface="Calibri"/>
            </a:endParaRPr>
          </a:p>
        </p:txBody>
      </p:sp>
      <p:pic>
        <p:nvPicPr>
          <p:cNvPr id="13" name="Picture 12">
            <a:extLst>
              <a:ext uri="{FF2B5EF4-FFF2-40B4-BE49-F238E27FC236}">
                <a16:creationId xmlns:a16="http://schemas.microsoft.com/office/drawing/2014/main" id="{0BD30971-8F8C-877F-728C-1AF8DFE1EA4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903056" y="3529135"/>
            <a:ext cx="1792656" cy="1880577"/>
          </a:xfrm>
          <a:prstGeom prst="rect">
            <a:avLst/>
          </a:prstGeom>
        </p:spPr>
      </p:pic>
      <p:sp>
        <p:nvSpPr>
          <p:cNvPr id="15" name="TextBox 14">
            <a:extLst>
              <a:ext uri="{FF2B5EF4-FFF2-40B4-BE49-F238E27FC236}">
                <a16:creationId xmlns:a16="http://schemas.microsoft.com/office/drawing/2014/main" id="{B5BFB58B-BBA7-83B8-103F-C8C71BDA5371}"/>
              </a:ext>
            </a:extLst>
          </p:cNvPr>
          <p:cNvSpPr txBox="1"/>
          <p:nvPr/>
        </p:nvSpPr>
        <p:spPr>
          <a:xfrm>
            <a:off x="7346461" y="4886566"/>
            <a:ext cx="388229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ea typeface="+mn-lt"/>
                <a:cs typeface="+mn-lt"/>
              </a:rPr>
              <a:t>Unsupervised ML models</a:t>
            </a:r>
            <a:endParaRPr lang="en-US"/>
          </a:p>
          <a:p>
            <a:r>
              <a:rPr lang="en-US" sz="1600">
                <a:solidFill>
                  <a:schemeClr val="bg1"/>
                </a:solidFill>
                <a:ea typeface="+mn-lt"/>
                <a:cs typeface="+mn-lt"/>
              </a:rPr>
              <a:t>Open-source TI feeds (OTX, MISP, </a:t>
            </a:r>
            <a:r>
              <a:rPr lang="en-US" sz="1600" err="1">
                <a:solidFill>
                  <a:schemeClr val="bg1"/>
                </a:solidFill>
                <a:ea typeface="+mn-lt"/>
                <a:cs typeface="+mn-lt"/>
              </a:rPr>
              <a:t>AbuseIPDB</a:t>
            </a:r>
            <a:r>
              <a:rPr lang="en-US" sz="1600">
                <a:solidFill>
                  <a:schemeClr val="bg1"/>
                </a:solidFill>
                <a:ea typeface="+mn-lt"/>
                <a:cs typeface="+mn-lt"/>
              </a:rPr>
              <a:t>)</a:t>
            </a:r>
            <a:endParaRPr lang="en-US"/>
          </a:p>
          <a:p>
            <a:r>
              <a:rPr lang="en-US" sz="1600">
                <a:solidFill>
                  <a:schemeClr val="bg1"/>
                </a:solidFill>
                <a:ea typeface="+mn-lt"/>
                <a:cs typeface="+mn-lt"/>
              </a:rPr>
              <a:t>Explainable alerts, low false positives</a:t>
            </a:r>
            <a:endParaRPr lang="en-US"/>
          </a:p>
          <a:p>
            <a:endParaRPr lang="en-US" sz="1600">
              <a:solidFill>
                <a:schemeClr val="bg1"/>
              </a:solidFill>
              <a:ea typeface="Calibri"/>
              <a:cs typeface="Calibri"/>
            </a:endParaRPr>
          </a:p>
        </p:txBody>
      </p:sp>
      <p:sp>
        <p:nvSpPr>
          <p:cNvPr id="16" name="TextBox 15">
            <a:extLst>
              <a:ext uri="{FF2B5EF4-FFF2-40B4-BE49-F238E27FC236}">
                <a16:creationId xmlns:a16="http://schemas.microsoft.com/office/drawing/2014/main" id="{5469D71A-369E-CACD-6EED-CC01F2392C8A}"/>
              </a:ext>
            </a:extLst>
          </p:cNvPr>
          <p:cNvSpPr txBox="1"/>
          <p:nvPr/>
        </p:nvSpPr>
        <p:spPr>
          <a:xfrm>
            <a:off x="7719645" y="4337538"/>
            <a:ext cx="28096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FFFFFF"/>
                </a:solidFill>
                <a:ea typeface="+mn-lt"/>
                <a:cs typeface="+mn-lt"/>
              </a:rPr>
              <a:t>Proposed Solution</a:t>
            </a:r>
            <a:endParaRPr lang="en-US" sz="2400"/>
          </a:p>
        </p:txBody>
      </p:sp>
      <p:sp>
        <p:nvSpPr>
          <p:cNvPr id="24" name="object 9">
            <a:extLst>
              <a:ext uri="{FF2B5EF4-FFF2-40B4-BE49-F238E27FC236}">
                <a16:creationId xmlns:a16="http://schemas.microsoft.com/office/drawing/2014/main" id="{B2F50AB8-2E18-44CC-A7FD-013BE468DACE}"/>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883428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94E0E-FBD1-66E5-E1B6-835625733CDE}"/>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94DD679B-C1E7-6E13-109B-37815F3E1BDA}"/>
              </a:ext>
            </a:extLst>
          </p:cNvPr>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8" name="object 8">
            <a:extLst>
              <a:ext uri="{FF2B5EF4-FFF2-40B4-BE49-F238E27FC236}">
                <a16:creationId xmlns:a16="http://schemas.microsoft.com/office/drawing/2014/main" id="{E7803837-7AB8-896E-7BCF-F27592438AE2}"/>
              </a:ext>
            </a:extLst>
          </p:cNvPr>
          <p:cNvSpPr txBox="1"/>
          <p:nvPr/>
        </p:nvSpPr>
        <p:spPr>
          <a:xfrm>
            <a:off x="2724277" y="6544483"/>
            <a:ext cx="5741430" cy="276999"/>
          </a:xfrm>
          <a:prstGeom prst="rect">
            <a:avLst/>
          </a:prstGeom>
        </p:spPr>
        <p:txBody>
          <a:bodyPr vert="horz" wrap="square" lIns="0" tIns="0" rIns="0" bIns="0" rtlCol="0" anchor="t">
            <a:spAutoFit/>
          </a:bodyPr>
          <a:lstStyle/>
          <a:p>
            <a:r>
              <a:rPr lang="en-US" b="1">
                <a:solidFill>
                  <a:srgbClr val="000000"/>
                </a:solidFill>
                <a:latin typeface="Cambria"/>
                <a:cs typeface="Cambria"/>
              </a:rPr>
              <a:t>IT21289934 </a:t>
            </a:r>
            <a:r>
              <a:rPr lang="en-US" sz="1800">
                <a:solidFill>
                  <a:srgbClr val="000000"/>
                </a:solidFill>
                <a:latin typeface="Cambria"/>
                <a:cs typeface="Cambria"/>
              </a:rPr>
              <a:t>| </a:t>
            </a:r>
            <a:r>
              <a:rPr lang="en-US" b="1">
                <a:solidFill>
                  <a:srgbClr val="000000"/>
                </a:solidFill>
                <a:latin typeface="Cambria"/>
                <a:cs typeface="Cambria"/>
              </a:rPr>
              <a:t>Salgado M B D</a:t>
            </a:r>
            <a:r>
              <a:rPr lang="en-US" sz="1800" b="1">
                <a:solidFill>
                  <a:srgbClr val="000000"/>
                </a:solidFill>
                <a:latin typeface="Cambria"/>
                <a:cs typeface="Cambria"/>
              </a:rPr>
              <a:t> </a:t>
            </a:r>
            <a:r>
              <a:rPr lang="en-US" sz="1800">
                <a:solidFill>
                  <a:srgbClr val="000000"/>
                </a:solidFill>
                <a:latin typeface="Cambria"/>
                <a:cs typeface="Cambria"/>
              </a:rPr>
              <a:t>| </a:t>
            </a:r>
            <a:r>
              <a:rPr lang="en-US">
                <a:solidFill>
                  <a:srgbClr val="000000"/>
                </a:solidFill>
                <a:latin typeface="Cambria"/>
                <a:cs typeface="Cambria"/>
              </a:rPr>
              <a:t>25-26J-076</a:t>
            </a:r>
          </a:p>
        </p:txBody>
      </p:sp>
      <p:sp>
        <p:nvSpPr>
          <p:cNvPr id="10" name="object 10">
            <a:extLst>
              <a:ext uri="{FF2B5EF4-FFF2-40B4-BE49-F238E27FC236}">
                <a16:creationId xmlns:a16="http://schemas.microsoft.com/office/drawing/2014/main" id="{050980BE-5973-9FFD-7E8F-6FDCBC438616}"/>
              </a:ext>
            </a:extLst>
          </p:cNvPr>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1</a:t>
            </a:r>
            <a:r>
              <a:rPr sz="1400" b="1" dirty="0">
                <a:solidFill>
                  <a:srgbClr val="000000"/>
                </a:solidFill>
                <a:latin typeface="Cambria"/>
                <a:cs typeface="Cambria"/>
              </a:rPr>
              <a:t>4</a:t>
            </a:r>
          </a:p>
        </p:txBody>
      </p:sp>
      <p:sp>
        <p:nvSpPr>
          <p:cNvPr id="12" name="object 3">
            <a:extLst>
              <a:ext uri="{FF2B5EF4-FFF2-40B4-BE49-F238E27FC236}">
                <a16:creationId xmlns:a16="http://schemas.microsoft.com/office/drawing/2014/main" id="{3A804B82-8FF4-C2ED-A938-67E1F98B4498}"/>
              </a:ext>
            </a:extLst>
          </p:cNvPr>
          <p:cNvSpPr txBox="1"/>
          <p:nvPr/>
        </p:nvSpPr>
        <p:spPr>
          <a:xfrm>
            <a:off x="732684" y="590903"/>
            <a:ext cx="9642393" cy="483466"/>
          </a:xfrm>
          <a:prstGeom prst="rect">
            <a:avLst/>
          </a:prstGeom>
        </p:spPr>
        <p:txBody>
          <a:bodyPr vert="horz" wrap="square" lIns="0" tIns="0" rIns="0" bIns="0" rtlCol="0" anchor="t">
            <a:spAutoFit/>
          </a:bodyPr>
          <a:lstStyle/>
          <a:p>
            <a:pPr>
              <a:lnSpc>
                <a:spcPts val="3911"/>
              </a:lnSpc>
            </a:pPr>
            <a:r>
              <a:rPr lang="en-US" sz="3200" b="1" spc="-17">
                <a:solidFill>
                  <a:srgbClr val="000000"/>
                </a:solidFill>
                <a:latin typeface="Calibri"/>
                <a:cs typeface="Calibri"/>
              </a:rPr>
              <a:t>AI – Powered Behavioral Detection Engine</a:t>
            </a:r>
            <a:endParaRPr lang="en-US"/>
          </a:p>
        </p:txBody>
      </p:sp>
      <p:sp>
        <p:nvSpPr>
          <p:cNvPr id="13" name="Rectangle: Rounded Corners 12">
            <a:extLst>
              <a:ext uri="{FF2B5EF4-FFF2-40B4-BE49-F238E27FC236}">
                <a16:creationId xmlns:a16="http://schemas.microsoft.com/office/drawing/2014/main" id="{0B0024E2-9561-8790-F8ED-EA7C4184A117}"/>
              </a:ext>
            </a:extLst>
          </p:cNvPr>
          <p:cNvSpPr/>
          <p:nvPr/>
        </p:nvSpPr>
        <p:spPr>
          <a:xfrm>
            <a:off x="890952" y="1336430"/>
            <a:ext cx="4982307" cy="47361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ea typeface="Calibri"/>
              <a:cs typeface="Calibri"/>
            </a:endParaRPr>
          </a:p>
        </p:txBody>
      </p:sp>
      <p:sp>
        <p:nvSpPr>
          <p:cNvPr id="16" name="TextBox 15">
            <a:extLst>
              <a:ext uri="{FF2B5EF4-FFF2-40B4-BE49-F238E27FC236}">
                <a16:creationId xmlns:a16="http://schemas.microsoft.com/office/drawing/2014/main" id="{5C2ADFA6-0909-259D-8AA7-E4109A44BE64}"/>
              </a:ext>
            </a:extLst>
          </p:cNvPr>
          <p:cNvSpPr txBox="1"/>
          <p:nvPr/>
        </p:nvSpPr>
        <p:spPr>
          <a:xfrm>
            <a:off x="1324706" y="1553306"/>
            <a:ext cx="41538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00000"/>
                </a:solidFill>
                <a:ea typeface="+mn-lt"/>
                <a:cs typeface="+mn-lt"/>
              </a:rPr>
              <a:t>Specialization Knowledge Applied</a:t>
            </a:r>
            <a:endParaRPr lang="en-US">
              <a:solidFill>
                <a:srgbClr val="000000"/>
              </a:solidFill>
            </a:endParaRPr>
          </a:p>
        </p:txBody>
      </p:sp>
      <p:sp>
        <p:nvSpPr>
          <p:cNvPr id="18" name="TextBox 17">
            <a:extLst>
              <a:ext uri="{FF2B5EF4-FFF2-40B4-BE49-F238E27FC236}">
                <a16:creationId xmlns:a16="http://schemas.microsoft.com/office/drawing/2014/main" id="{56468E68-4221-CFD5-6E57-9EC3299D6B94}"/>
              </a:ext>
            </a:extLst>
          </p:cNvPr>
          <p:cNvSpPr txBox="1"/>
          <p:nvPr/>
        </p:nvSpPr>
        <p:spPr>
          <a:xfrm>
            <a:off x="1094154" y="2387598"/>
            <a:ext cx="457199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a:buChar char="ü"/>
            </a:pPr>
            <a:r>
              <a:rPr lang="en-US" sz="1600" b="1">
                <a:solidFill>
                  <a:srgbClr val="000000"/>
                </a:solidFill>
                <a:ea typeface="+mn-lt"/>
                <a:cs typeface="+mn-lt"/>
              </a:rPr>
              <a:t>Cybersecurity: </a:t>
            </a:r>
            <a:r>
              <a:rPr lang="en-US" sz="1600">
                <a:solidFill>
                  <a:srgbClr val="000000"/>
                </a:solidFill>
                <a:ea typeface="+mn-lt"/>
                <a:cs typeface="+mn-lt"/>
              </a:rPr>
              <a:t>Knowledge of </a:t>
            </a:r>
            <a:r>
              <a:rPr lang="en-US" sz="1600" b="1">
                <a:solidFill>
                  <a:srgbClr val="000000"/>
                </a:solidFill>
                <a:ea typeface="+mn-lt"/>
                <a:cs typeface="+mn-lt"/>
              </a:rPr>
              <a:t>endpoint monitoring</a:t>
            </a:r>
            <a:r>
              <a:rPr lang="en-US" sz="1600">
                <a:solidFill>
                  <a:srgbClr val="000000"/>
                </a:solidFill>
                <a:ea typeface="+mn-lt"/>
                <a:cs typeface="+mn-lt"/>
              </a:rPr>
              <a:t> (logon events, file access, process execution) and </a:t>
            </a:r>
            <a:r>
              <a:rPr lang="en-US" sz="1600" b="1">
                <a:solidFill>
                  <a:srgbClr val="000000"/>
                </a:solidFill>
                <a:ea typeface="+mn-lt"/>
                <a:cs typeface="+mn-lt"/>
              </a:rPr>
              <a:t>insider threat behaviors</a:t>
            </a:r>
            <a:r>
              <a:rPr lang="en-US" sz="1600">
                <a:solidFill>
                  <a:srgbClr val="000000"/>
                </a:solidFill>
                <a:ea typeface="+mn-lt"/>
                <a:cs typeface="+mn-lt"/>
              </a:rPr>
              <a:t> is applied to model real-world SME attack surfaces.</a:t>
            </a:r>
            <a:endParaRPr lang="en-US">
              <a:solidFill>
                <a:srgbClr val="000000"/>
              </a:solidFill>
              <a:ea typeface="Calibri"/>
              <a:cs typeface="Calibri"/>
            </a:endParaRPr>
          </a:p>
          <a:p>
            <a:pPr marL="285750" indent="-285750" algn="just">
              <a:buFont typeface="Wingdings"/>
              <a:buChar char="ü"/>
            </a:pPr>
            <a:r>
              <a:rPr lang="en-US" sz="1600" b="1">
                <a:solidFill>
                  <a:srgbClr val="000000"/>
                </a:solidFill>
                <a:ea typeface="+mn-lt"/>
                <a:cs typeface="+mn-lt"/>
              </a:rPr>
              <a:t>Machine Learning / AI: </a:t>
            </a:r>
            <a:r>
              <a:rPr lang="en-US" sz="1600">
                <a:solidFill>
                  <a:srgbClr val="000000"/>
                </a:solidFill>
                <a:ea typeface="+mn-lt"/>
                <a:cs typeface="+mn-lt"/>
              </a:rPr>
              <a:t> Advanced ML techniques like </a:t>
            </a:r>
            <a:r>
              <a:rPr lang="en-US" sz="1600" b="1">
                <a:solidFill>
                  <a:srgbClr val="000000"/>
                </a:solidFill>
                <a:ea typeface="+mn-lt"/>
                <a:cs typeface="+mn-lt"/>
              </a:rPr>
              <a:t>Isolation Forests</a:t>
            </a:r>
            <a:r>
              <a:rPr lang="en-US" sz="1600">
                <a:solidFill>
                  <a:srgbClr val="000000"/>
                </a:solidFill>
                <a:ea typeface="+mn-lt"/>
                <a:cs typeface="+mn-lt"/>
              </a:rPr>
              <a:t> (detect outliers) and </a:t>
            </a:r>
            <a:r>
              <a:rPr lang="en-US" sz="1600" b="1">
                <a:solidFill>
                  <a:srgbClr val="000000"/>
                </a:solidFill>
                <a:ea typeface="+mn-lt"/>
                <a:cs typeface="+mn-lt"/>
              </a:rPr>
              <a:t>LSTM Autoencoders</a:t>
            </a:r>
            <a:r>
              <a:rPr lang="en-US" sz="1600">
                <a:solidFill>
                  <a:srgbClr val="000000"/>
                </a:solidFill>
                <a:ea typeface="+mn-lt"/>
                <a:cs typeface="+mn-lt"/>
              </a:rPr>
              <a:t> (model normal user sequences and detect abnormal patterns) are applied for anomaly detection.</a:t>
            </a:r>
            <a:endParaRPr lang="en-US">
              <a:solidFill>
                <a:srgbClr val="000000"/>
              </a:solidFill>
              <a:ea typeface="Calibri"/>
              <a:cs typeface="Calibri"/>
            </a:endParaRPr>
          </a:p>
          <a:p>
            <a:pPr marL="285750" indent="-285750" algn="just">
              <a:buFont typeface="Wingdings"/>
              <a:buChar char="ü"/>
            </a:pPr>
            <a:r>
              <a:rPr lang="en-US" sz="1600" b="1">
                <a:solidFill>
                  <a:srgbClr val="000000"/>
                </a:solidFill>
                <a:ea typeface="+mn-lt"/>
                <a:cs typeface="+mn-lt"/>
              </a:rPr>
              <a:t>Data Engineering: </a:t>
            </a:r>
            <a:r>
              <a:rPr lang="en-US" sz="1600">
                <a:solidFill>
                  <a:srgbClr val="000000"/>
                </a:solidFill>
                <a:ea typeface="+mn-lt"/>
                <a:cs typeface="+mn-lt"/>
              </a:rPr>
              <a:t>Expertise in  at preprocessing, feature extraction (e.g., login frequency, file activity bursts, USB use), and log normalization ensures raw logs can be transformed into structured, ML-ready inputs.</a:t>
            </a:r>
            <a:endParaRPr lang="en-US">
              <a:solidFill>
                <a:srgbClr val="000000"/>
              </a:solidFill>
              <a:ea typeface="Calibri"/>
              <a:cs typeface="Calibri"/>
            </a:endParaRPr>
          </a:p>
          <a:p>
            <a:pPr algn="just"/>
            <a:endParaRPr lang="en-US" sz="1600">
              <a:solidFill>
                <a:srgbClr val="000000"/>
              </a:solidFill>
              <a:ea typeface="Calibri"/>
              <a:cs typeface="Calibri"/>
            </a:endParaRPr>
          </a:p>
        </p:txBody>
      </p:sp>
      <p:sp>
        <p:nvSpPr>
          <p:cNvPr id="19" name="Rectangle: Rounded Corners 18">
            <a:extLst>
              <a:ext uri="{FF2B5EF4-FFF2-40B4-BE49-F238E27FC236}">
                <a16:creationId xmlns:a16="http://schemas.microsoft.com/office/drawing/2014/main" id="{D575F81C-A804-3B13-9161-7490FE4B443F}"/>
              </a:ext>
            </a:extLst>
          </p:cNvPr>
          <p:cNvSpPr/>
          <p:nvPr/>
        </p:nvSpPr>
        <p:spPr>
          <a:xfrm>
            <a:off x="6178059" y="1336429"/>
            <a:ext cx="4982307" cy="47361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ea typeface="Calibri"/>
              <a:cs typeface="Calibri"/>
            </a:endParaRPr>
          </a:p>
        </p:txBody>
      </p:sp>
      <p:sp>
        <p:nvSpPr>
          <p:cNvPr id="20" name="TextBox 19">
            <a:extLst>
              <a:ext uri="{FF2B5EF4-FFF2-40B4-BE49-F238E27FC236}">
                <a16:creationId xmlns:a16="http://schemas.microsoft.com/office/drawing/2014/main" id="{0870DC41-9DF7-28A2-660F-C8962A2B2EB6}"/>
              </a:ext>
            </a:extLst>
          </p:cNvPr>
          <p:cNvSpPr txBox="1"/>
          <p:nvPr/>
        </p:nvSpPr>
        <p:spPr>
          <a:xfrm>
            <a:off x="6600090" y="1553305"/>
            <a:ext cx="4153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t>Technologies</a:t>
            </a:r>
            <a:endParaRPr lang="en-US"/>
          </a:p>
        </p:txBody>
      </p:sp>
      <p:sp>
        <p:nvSpPr>
          <p:cNvPr id="21" name="TextBox 20">
            <a:extLst>
              <a:ext uri="{FF2B5EF4-FFF2-40B4-BE49-F238E27FC236}">
                <a16:creationId xmlns:a16="http://schemas.microsoft.com/office/drawing/2014/main" id="{1B991E8A-3C1E-19BA-58C7-F6C17FB66D71}"/>
              </a:ext>
            </a:extLst>
          </p:cNvPr>
          <p:cNvSpPr txBox="1"/>
          <p:nvPr/>
        </p:nvSpPr>
        <p:spPr>
          <a:xfrm>
            <a:off x="6381261" y="2282088"/>
            <a:ext cx="457199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a:buChar char="ü"/>
            </a:pPr>
            <a:r>
              <a:rPr lang="en-US" sz="1600" b="1">
                <a:solidFill>
                  <a:srgbClr val="000000"/>
                </a:solidFill>
                <a:ea typeface="+mn-lt"/>
                <a:cs typeface="+mn-lt"/>
              </a:rPr>
              <a:t>ML Frameworks:</a:t>
            </a:r>
            <a:endParaRPr lang="en-US">
              <a:solidFill>
                <a:srgbClr val="000000"/>
              </a:solidFill>
              <a:ea typeface="+mn-lt"/>
              <a:cs typeface="+mn-lt"/>
            </a:endParaRPr>
          </a:p>
          <a:p>
            <a:pPr marL="742950" lvl="1" indent="-285750" algn="just">
              <a:buFont typeface="Arial"/>
              <a:buChar char="•"/>
            </a:pPr>
            <a:r>
              <a:rPr lang="en-US" sz="1600">
                <a:solidFill>
                  <a:srgbClr val="000000"/>
                </a:solidFill>
                <a:ea typeface="+mn-lt"/>
                <a:cs typeface="+mn-lt"/>
              </a:rPr>
              <a:t>TensorFlow, </a:t>
            </a:r>
            <a:r>
              <a:rPr lang="en-US" sz="1600" err="1">
                <a:solidFill>
                  <a:srgbClr val="000000"/>
                </a:solidFill>
                <a:ea typeface="+mn-lt"/>
                <a:cs typeface="+mn-lt"/>
              </a:rPr>
              <a:t>PyTorch</a:t>
            </a:r>
            <a:r>
              <a:rPr lang="en-US" sz="1600">
                <a:solidFill>
                  <a:srgbClr val="000000"/>
                </a:solidFill>
                <a:ea typeface="+mn-lt"/>
                <a:cs typeface="+mn-lt"/>
              </a:rPr>
              <a:t> For deep learning models (LSTM Autoencoders).</a:t>
            </a:r>
            <a:endParaRPr lang="en-US">
              <a:solidFill>
                <a:srgbClr val="000000"/>
              </a:solidFill>
              <a:ea typeface="+mn-lt"/>
              <a:cs typeface="+mn-lt"/>
            </a:endParaRPr>
          </a:p>
          <a:p>
            <a:pPr marL="742950" lvl="1" indent="-285750" algn="just">
              <a:buFont typeface="Arial"/>
              <a:buChar char="•"/>
            </a:pPr>
            <a:r>
              <a:rPr lang="en-US" sz="1600">
                <a:solidFill>
                  <a:srgbClr val="000000"/>
                </a:solidFill>
                <a:ea typeface="+mn-lt"/>
                <a:cs typeface="+mn-lt"/>
              </a:rPr>
              <a:t>Scikit-learn For classical anomaly detection (Isolation Forest).</a:t>
            </a:r>
            <a:endParaRPr lang="en-US" sz="1600">
              <a:ea typeface="+mn-lt"/>
              <a:cs typeface="+mn-lt"/>
            </a:endParaRPr>
          </a:p>
          <a:p>
            <a:pPr algn="just">
              <a:buFont typeface="Wingdings"/>
              <a:buChar char="ü"/>
            </a:pPr>
            <a:r>
              <a:rPr lang="en-US" sz="1600" b="1">
                <a:solidFill>
                  <a:srgbClr val="000000"/>
                </a:solidFill>
                <a:ea typeface="+mn-lt"/>
                <a:cs typeface="+mn-lt"/>
              </a:rPr>
              <a:t>   Threat Intelligence (TI) Sources:</a:t>
            </a:r>
          </a:p>
          <a:p>
            <a:pPr marL="742950" lvl="1" indent="-285750" algn="just">
              <a:buFont typeface="Arial"/>
              <a:buChar char="•"/>
            </a:pPr>
            <a:r>
              <a:rPr lang="en-US" sz="1600">
                <a:solidFill>
                  <a:srgbClr val="000000"/>
                </a:solidFill>
                <a:ea typeface="+mn-lt"/>
                <a:cs typeface="+mn-lt"/>
              </a:rPr>
              <a:t>OTX (AlienVault), MISP, </a:t>
            </a:r>
            <a:r>
              <a:rPr lang="en-US" sz="1600" err="1">
                <a:solidFill>
                  <a:srgbClr val="000000"/>
                </a:solidFill>
                <a:ea typeface="+mn-lt"/>
                <a:cs typeface="+mn-lt"/>
              </a:rPr>
              <a:t>AbuseIPDB</a:t>
            </a:r>
            <a:r>
              <a:rPr lang="en-US" sz="1600">
                <a:solidFill>
                  <a:srgbClr val="000000"/>
                </a:solidFill>
                <a:ea typeface="+mn-lt"/>
                <a:cs typeface="+mn-lt"/>
              </a:rPr>
              <a:t>, </a:t>
            </a:r>
            <a:r>
              <a:rPr lang="en-US" sz="1600" err="1">
                <a:solidFill>
                  <a:srgbClr val="000000"/>
                </a:solidFill>
                <a:ea typeface="+mn-lt"/>
                <a:cs typeface="+mn-lt"/>
              </a:rPr>
              <a:t>VirusTotal</a:t>
            </a:r>
            <a:r>
              <a:rPr lang="en-US" sz="1600">
                <a:solidFill>
                  <a:srgbClr val="000000"/>
                </a:solidFill>
                <a:ea typeface="+mn-lt"/>
                <a:cs typeface="+mn-lt"/>
              </a:rPr>
              <a:t> Integrated via APIs to enrich anomalies with contextual IOC data (e.g., “this IP is part of a known botnet”).</a:t>
            </a:r>
          </a:p>
          <a:p>
            <a:pPr algn="just">
              <a:buFont typeface="Wingdings"/>
              <a:buChar char="ü"/>
            </a:pPr>
            <a:r>
              <a:rPr lang="en-US" sz="1600" b="1">
                <a:solidFill>
                  <a:srgbClr val="000000"/>
                </a:solidFill>
                <a:ea typeface="+mn-lt"/>
                <a:cs typeface="+mn-lt"/>
              </a:rPr>
              <a:t>  Processing:</a:t>
            </a:r>
          </a:p>
          <a:p>
            <a:pPr marL="742950" lvl="1" indent="-285750">
              <a:buFont typeface="Arial"/>
              <a:buChar char="•"/>
            </a:pPr>
            <a:r>
              <a:rPr lang="en-US" sz="1600">
                <a:solidFill>
                  <a:srgbClr val="000000"/>
                </a:solidFill>
                <a:ea typeface="+mn-lt"/>
                <a:cs typeface="+mn-lt"/>
              </a:rPr>
              <a:t>Pandas &amp; NumPy For efficient log preprocessing and feature generation.</a:t>
            </a:r>
          </a:p>
          <a:p>
            <a:pPr algn="just"/>
            <a:endParaRPr lang="en-US" sz="1600">
              <a:solidFill>
                <a:srgbClr val="000000"/>
              </a:solidFill>
              <a:ea typeface="+mn-lt"/>
              <a:cs typeface="+mn-lt"/>
            </a:endParaRPr>
          </a:p>
          <a:p>
            <a:pPr algn="just"/>
            <a:endParaRPr lang="en-US" sz="1600">
              <a:ea typeface="Calibri"/>
              <a:cs typeface="Calibri"/>
            </a:endParaRPr>
          </a:p>
        </p:txBody>
      </p:sp>
      <p:sp>
        <p:nvSpPr>
          <p:cNvPr id="14" name="object 9">
            <a:extLst>
              <a:ext uri="{FF2B5EF4-FFF2-40B4-BE49-F238E27FC236}">
                <a16:creationId xmlns:a16="http://schemas.microsoft.com/office/drawing/2014/main" id="{F68DDC88-D0D7-4AAD-B5C5-00CF6B199C62}"/>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185104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C5BAA-4B7F-47BA-27C0-70BCA2C3942A}"/>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FD0CA609-92FA-E7C2-D226-D5683959756F}"/>
              </a:ext>
            </a:extLst>
          </p:cNvPr>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8" name="object 8">
            <a:extLst>
              <a:ext uri="{FF2B5EF4-FFF2-40B4-BE49-F238E27FC236}">
                <a16:creationId xmlns:a16="http://schemas.microsoft.com/office/drawing/2014/main" id="{64CCD65A-A64F-BA27-8024-F7DFF8FBA8BC}"/>
              </a:ext>
            </a:extLst>
          </p:cNvPr>
          <p:cNvSpPr txBox="1"/>
          <p:nvPr/>
        </p:nvSpPr>
        <p:spPr>
          <a:xfrm>
            <a:off x="2724277" y="6544483"/>
            <a:ext cx="5741430" cy="276999"/>
          </a:xfrm>
          <a:prstGeom prst="rect">
            <a:avLst/>
          </a:prstGeom>
        </p:spPr>
        <p:txBody>
          <a:bodyPr vert="horz" wrap="square" lIns="0" tIns="0" rIns="0" bIns="0" rtlCol="0" anchor="t">
            <a:spAutoFit/>
          </a:bodyPr>
          <a:lstStyle/>
          <a:p>
            <a:r>
              <a:rPr lang="en-US" b="1">
                <a:solidFill>
                  <a:srgbClr val="000000"/>
                </a:solidFill>
                <a:latin typeface="Cambria"/>
                <a:cs typeface="Cambria"/>
              </a:rPr>
              <a:t>IT21289934 </a:t>
            </a:r>
            <a:r>
              <a:rPr lang="en-US" sz="1800">
                <a:solidFill>
                  <a:srgbClr val="000000"/>
                </a:solidFill>
                <a:latin typeface="Cambria"/>
                <a:cs typeface="Cambria"/>
              </a:rPr>
              <a:t>| </a:t>
            </a:r>
            <a:r>
              <a:rPr lang="en-US" b="1">
                <a:solidFill>
                  <a:srgbClr val="000000"/>
                </a:solidFill>
                <a:latin typeface="Cambria"/>
                <a:cs typeface="Cambria"/>
              </a:rPr>
              <a:t>Salgado M B D</a:t>
            </a:r>
            <a:r>
              <a:rPr lang="en-US" sz="1800" b="1">
                <a:solidFill>
                  <a:srgbClr val="000000"/>
                </a:solidFill>
                <a:latin typeface="Cambria"/>
                <a:cs typeface="Cambria"/>
              </a:rPr>
              <a:t> </a:t>
            </a:r>
            <a:r>
              <a:rPr lang="en-US" sz="1800">
                <a:solidFill>
                  <a:srgbClr val="000000"/>
                </a:solidFill>
                <a:latin typeface="Cambria"/>
                <a:cs typeface="Cambria"/>
              </a:rPr>
              <a:t>| </a:t>
            </a:r>
            <a:r>
              <a:rPr lang="en-US">
                <a:solidFill>
                  <a:srgbClr val="000000"/>
                </a:solidFill>
                <a:latin typeface="Cambria"/>
                <a:cs typeface="Cambria"/>
              </a:rPr>
              <a:t>25-26J-076</a:t>
            </a:r>
          </a:p>
        </p:txBody>
      </p:sp>
      <p:sp>
        <p:nvSpPr>
          <p:cNvPr id="10" name="object 10">
            <a:extLst>
              <a:ext uri="{FF2B5EF4-FFF2-40B4-BE49-F238E27FC236}">
                <a16:creationId xmlns:a16="http://schemas.microsoft.com/office/drawing/2014/main" id="{086C36C0-79F6-9760-EF40-6E3757AA5658}"/>
              </a:ext>
            </a:extLst>
          </p:cNvPr>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15</a:t>
            </a:r>
            <a:endParaRPr sz="1400" b="1" dirty="0">
              <a:solidFill>
                <a:srgbClr val="000000"/>
              </a:solidFill>
              <a:latin typeface="Cambria"/>
              <a:cs typeface="Cambria"/>
            </a:endParaRPr>
          </a:p>
        </p:txBody>
      </p:sp>
      <p:sp>
        <p:nvSpPr>
          <p:cNvPr id="12" name="Rectangle: Rounded Corners 11">
            <a:extLst>
              <a:ext uri="{FF2B5EF4-FFF2-40B4-BE49-F238E27FC236}">
                <a16:creationId xmlns:a16="http://schemas.microsoft.com/office/drawing/2014/main" id="{0FEC6A01-28F7-A6BC-71B2-706E1667BF9E}"/>
              </a:ext>
            </a:extLst>
          </p:cNvPr>
          <p:cNvSpPr/>
          <p:nvPr/>
        </p:nvSpPr>
        <p:spPr>
          <a:xfrm>
            <a:off x="890952" y="1336430"/>
            <a:ext cx="4982307" cy="47361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ea typeface="Calibri"/>
              <a:cs typeface="Calibri"/>
            </a:endParaRPr>
          </a:p>
        </p:txBody>
      </p:sp>
      <p:sp>
        <p:nvSpPr>
          <p:cNvPr id="14" name="TextBox 13">
            <a:extLst>
              <a:ext uri="{FF2B5EF4-FFF2-40B4-BE49-F238E27FC236}">
                <a16:creationId xmlns:a16="http://schemas.microsoft.com/office/drawing/2014/main" id="{5A3CD6D9-832F-FD31-1BD3-4A296EC82574}"/>
              </a:ext>
            </a:extLst>
          </p:cNvPr>
          <p:cNvSpPr txBox="1"/>
          <p:nvPr/>
        </p:nvSpPr>
        <p:spPr>
          <a:xfrm>
            <a:off x="1324706" y="1717429"/>
            <a:ext cx="4153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rgbClr val="000000"/>
                </a:solidFill>
                <a:ea typeface="+mn-lt"/>
                <a:cs typeface="+mn-lt"/>
              </a:rPr>
              <a:t>Validation / Success Criteria</a:t>
            </a:r>
            <a:endParaRPr lang="en-US"/>
          </a:p>
        </p:txBody>
      </p:sp>
      <p:sp>
        <p:nvSpPr>
          <p:cNvPr id="16" name="TextBox 15">
            <a:extLst>
              <a:ext uri="{FF2B5EF4-FFF2-40B4-BE49-F238E27FC236}">
                <a16:creationId xmlns:a16="http://schemas.microsoft.com/office/drawing/2014/main" id="{01116885-4EAE-BFED-97D5-B2E586A95AD6}"/>
              </a:ext>
            </a:extLst>
          </p:cNvPr>
          <p:cNvSpPr txBox="1"/>
          <p:nvPr/>
        </p:nvSpPr>
        <p:spPr>
          <a:xfrm>
            <a:off x="1117600" y="2715844"/>
            <a:ext cx="457199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a:buChar char="ü"/>
            </a:pPr>
            <a:r>
              <a:rPr lang="en-US" sz="1600">
                <a:solidFill>
                  <a:srgbClr val="000000"/>
                </a:solidFill>
                <a:ea typeface="+mn-lt"/>
                <a:cs typeface="+mn-lt"/>
              </a:rPr>
              <a:t>Target Accuracy ≥ 90% ML models should correctly classify normal vs. abnormal user behavior with minimal errors.</a:t>
            </a:r>
            <a:endParaRPr lang="en-US">
              <a:solidFill>
                <a:srgbClr val="000000"/>
              </a:solidFill>
              <a:ea typeface="+mn-lt"/>
              <a:cs typeface="+mn-lt"/>
            </a:endParaRPr>
          </a:p>
          <a:p>
            <a:pPr marL="285750" indent="-285750" algn="just">
              <a:buFont typeface="Wingdings"/>
              <a:buChar char="ü"/>
            </a:pPr>
            <a:r>
              <a:rPr lang="en-US" sz="1600">
                <a:solidFill>
                  <a:srgbClr val="000000"/>
                </a:solidFill>
                <a:ea typeface="+mn-lt"/>
                <a:cs typeface="+mn-lt"/>
              </a:rPr>
              <a:t>False Positives ≤ 5% Key metric for SMEs (alerts must be meaningful to avoid alert fatigue).</a:t>
            </a:r>
            <a:endParaRPr lang="en-US"/>
          </a:p>
          <a:p>
            <a:pPr marL="285750" indent="-285750" algn="just">
              <a:buFont typeface="Wingdings"/>
              <a:buChar char="ü"/>
            </a:pPr>
            <a:r>
              <a:rPr lang="en-US" sz="1600">
                <a:solidFill>
                  <a:srgbClr val="000000"/>
                </a:solidFill>
                <a:ea typeface="+mn-lt"/>
                <a:cs typeface="+mn-lt"/>
              </a:rPr>
              <a:t>Real-time Alerts &lt; 2s Latency System must detect and push alerts almost instantly to be actionable.</a:t>
            </a:r>
            <a:endParaRPr lang="en-US"/>
          </a:p>
          <a:p>
            <a:pPr marL="285750" indent="-285750" algn="just">
              <a:buFont typeface="Wingdings"/>
              <a:buChar char="ü"/>
            </a:pPr>
            <a:endParaRPr lang="en-US" sz="1600">
              <a:solidFill>
                <a:srgbClr val="000000"/>
              </a:solidFill>
              <a:ea typeface="Calibri"/>
              <a:cs typeface="Calibri"/>
            </a:endParaRPr>
          </a:p>
        </p:txBody>
      </p:sp>
      <p:sp>
        <p:nvSpPr>
          <p:cNvPr id="18" name="Rectangle: Rounded Corners 17">
            <a:extLst>
              <a:ext uri="{FF2B5EF4-FFF2-40B4-BE49-F238E27FC236}">
                <a16:creationId xmlns:a16="http://schemas.microsoft.com/office/drawing/2014/main" id="{28CFEDA4-D050-2C4C-7096-DAEA7CF40423}"/>
              </a:ext>
            </a:extLst>
          </p:cNvPr>
          <p:cNvSpPr/>
          <p:nvPr/>
        </p:nvSpPr>
        <p:spPr>
          <a:xfrm>
            <a:off x="6178059" y="1336429"/>
            <a:ext cx="4982307" cy="47361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ea typeface="Calibri"/>
              <a:cs typeface="Calibri"/>
            </a:endParaRPr>
          </a:p>
        </p:txBody>
      </p:sp>
      <p:sp>
        <p:nvSpPr>
          <p:cNvPr id="20" name="TextBox 19">
            <a:extLst>
              <a:ext uri="{FF2B5EF4-FFF2-40B4-BE49-F238E27FC236}">
                <a16:creationId xmlns:a16="http://schemas.microsoft.com/office/drawing/2014/main" id="{0CC3D0BB-3791-3B1A-165C-13C008A45B8B}"/>
              </a:ext>
            </a:extLst>
          </p:cNvPr>
          <p:cNvSpPr txBox="1"/>
          <p:nvPr/>
        </p:nvSpPr>
        <p:spPr>
          <a:xfrm>
            <a:off x="6588367" y="1717428"/>
            <a:ext cx="4153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ea typeface="+mn-lt"/>
                <a:cs typeface="+mn-lt"/>
              </a:rPr>
              <a:t>Data &amp; Ethical Clearance</a:t>
            </a:r>
            <a:endParaRPr lang="en-US"/>
          </a:p>
        </p:txBody>
      </p:sp>
      <p:sp>
        <p:nvSpPr>
          <p:cNvPr id="22" name="TextBox 21">
            <a:extLst>
              <a:ext uri="{FF2B5EF4-FFF2-40B4-BE49-F238E27FC236}">
                <a16:creationId xmlns:a16="http://schemas.microsoft.com/office/drawing/2014/main" id="{C458DCE7-2D68-D9B6-B706-176E186AA6C1}"/>
              </a:ext>
            </a:extLst>
          </p:cNvPr>
          <p:cNvSpPr txBox="1"/>
          <p:nvPr/>
        </p:nvSpPr>
        <p:spPr>
          <a:xfrm>
            <a:off x="6381261" y="2715842"/>
            <a:ext cx="457199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a:buChar char="ü"/>
            </a:pPr>
            <a:r>
              <a:rPr lang="en-US" sz="1600" b="1">
                <a:solidFill>
                  <a:srgbClr val="000000"/>
                </a:solidFill>
                <a:ea typeface="+mn-lt"/>
                <a:cs typeface="+mn-lt"/>
              </a:rPr>
              <a:t>Dataset: </a:t>
            </a:r>
            <a:r>
              <a:rPr lang="en-US" sz="1600">
                <a:solidFill>
                  <a:srgbClr val="000000"/>
                </a:solidFill>
                <a:ea typeface="+mn-lt"/>
                <a:cs typeface="+mn-lt"/>
              </a:rPr>
              <a:t>CERT Insider Threat Dataset (CMU) Well-known, anonymized dataset with simulated insider behaviors.</a:t>
            </a:r>
            <a:endParaRPr lang="en-US">
              <a:ea typeface="+mn-lt"/>
              <a:cs typeface="+mn-lt"/>
            </a:endParaRPr>
          </a:p>
          <a:p>
            <a:pPr marL="285750" indent="-285750" algn="just">
              <a:buFont typeface="Wingdings"/>
              <a:buChar char="ü"/>
            </a:pPr>
            <a:r>
              <a:rPr lang="en-US" sz="1600" b="1">
                <a:solidFill>
                  <a:srgbClr val="000000"/>
                </a:solidFill>
                <a:ea typeface="+mn-lt"/>
                <a:cs typeface="+mn-lt"/>
              </a:rPr>
              <a:t>Threat Intel (TI): </a:t>
            </a:r>
            <a:r>
              <a:rPr lang="en-US" sz="1600">
                <a:solidFill>
                  <a:srgbClr val="000000"/>
                </a:solidFill>
                <a:ea typeface="+mn-lt"/>
                <a:cs typeface="+mn-lt"/>
              </a:rPr>
              <a:t>OSINT feeds (AlienVault OTX, </a:t>
            </a:r>
            <a:r>
              <a:rPr lang="en-US" sz="1600" err="1">
                <a:solidFill>
                  <a:srgbClr val="000000"/>
                </a:solidFill>
                <a:ea typeface="+mn-lt"/>
                <a:cs typeface="+mn-lt"/>
              </a:rPr>
              <a:t>AbuseIPDB</a:t>
            </a:r>
            <a:r>
              <a:rPr lang="en-US" sz="1600">
                <a:solidFill>
                  <a:srgbClr val="000000"/>
                </a:solidFill>
                <a:ea typeface="+mn-lt"/>
                <a:cs typeface="+mn-lt"/>
              </a:rPr>
              <a:t>, </a:t>
            </a:r>
            <a:r>
              <a:rPr lang="en-US" sz="1600" err="1">
                <a:solidFill>
                  <a:srgbClr val="000000"/>
                </a:solidFill>
                <a:ea typeface="+mn-lt"/>
                <a:cs typeface="+mn-lt"/>
              </a:rPr>
              <a:t>VirusTotal</a:t>
            </a:r>
            <a:r>
              <a:rPr lang="en-US" sz="1600">
                <a:solidFill>
                  <a:srgbClr val="000000"/>
                </a:solidFill>
                <a:ea typeface="+mn-lt"/>
                <a:cs typeface="+mn-lt"/>
              </a:rPr>
              <a:t>, MISP) Free, community-driven, no private data.</a:t>
            </a:r>
            <a:endParaRPr lang="en-US"/>
          </a:p>
          <a:p>
            <a:pPr marL="285750" indent="-285750" algn="just">
              <a:buFont typeface="Wingdings"/>
              <a:buChar char="ü"/>
            </a:pPr>
            <a:r>
              <a:rPr lang="en-US" sz="1600" b="1">
                <a:solidFill>
                  <a:srgbClr val="000000"/>
                </a:solidFill>
                <a:ea typeface="+mn-lt"/>
                <a:cs typeface="+mn-lt"/>
              </a:rPr>
              <a:t>Ethics: </a:t>
            </a:r>
            <a:r>
              <a:rPr lang="en-US" sz="1600">
                <a:solidFill>
                  <a:srgbClr val="000000"/>
                </a:solidFill>
                <a:ea typeface="+mn-lt"/>
                <a:cs typeface="+mn-lt"/>
              </a:rPr>
              <a:t>No real employee data is collected. All datasets are synthetic or anonymized, ensuring privacy compliance.</a:t>
            </a:r>
            <a:endParaRPr lang="en-US"/>
          </a:p>
        </p:txBody>
      </p:sp>
      <p:sp>
        <p:nvSpPr>
          <p:cNvPr id="24" name="object 3">
            <a:extLst>
              <a:ext uri="{FF2B5EF4-FFF2-40B4-BE49-F238E27FC236}">
                <a16:creationId xmlns:a16="http://schemas.microsoft.com/office/drawing/2014/main" id="{6E9DF3D8-A6E5-A8C1-F643-FFB010E3BE3F}"/>
              </a:ext>
            </a:extLst>
          </p:cNvPr>
          <p:cNvSpPr txBox="1"/>
          <p:nvPr/>
        </p:nvSpPr>
        <p:spPr>
          <a:xfrm>
            <a:off x="732684" y="590903"/>
            <a:ext cx="9642393" cy="483466"/>
          </a:xfrm>
          <a:prstGeom prst="rect">
            <a:avLst/>
          </a:prstGeom>
        </p:spPr>
        <p:txBody>
          <a:bodyPr vert="horz" wrap="square" lIns="0" tIns="0" rIns="0" bIns="0" rtlCol="0" anchor="t">
            <a:spAutoFit/>
          </a:bodyPr>
          <a:lstStyle/>
          <a:p>
            <a:pPr>
              <a:lnSpc>
                <a:spcPts val="3911"/>
              </a:lnSpc>
            </a:pPr>
            <a:r>
              <a:rPr lang="en-US" sz="3200" b="1" spc="-17">
                <a:solidFill>
                  <a:srgbClr val="000000"/>
                </a:solidFill>
                <a:latin typeface="Calibri"/>
                <a:cs typeface="Calibri"/>
              </a:rPr>
              <a:t>AI – Powered Behavioral Detection Engine</a:t>
            </a:r>
            <a:endParaRPr lang="en-US"/>
          </a:p>
        </p:txBody>
      </p:sp>
      <p:sp>
        <p:nvSpPr>
          <p:cNvPr id="13" name="object 9">
            <a:extLst>
              <a:ext uri="{FF2B5EF4-FFF2-40B4-BE49-F238E27FC236}">
                <a16:creationId xmlns:a16="http://schemas.microsoft.com/office/drawing/2014/main" id="{D5BFD66B-A866-4391-8CBE-DADB6DDADE1A}"/>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221761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96092-A499-9623-16D9-BB0FBA76AE60}"/>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DE56BB90-51A1-2984-6ACC-06555139CFAC}"/>
              </a:ext>
            </a:extLst>
          </p:cNvPr>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6" name="object 6">
            <a:extLst>
              <a:ext uri="{FF2B5EF4-FFF2-40B4-BE49-F238E27FC236}">
                <a16:creationId xmlns:a16="http://schemas.microsoft.com/office/drawing/2014/main" id="{89BFC606-264F-0DB0-59AD-6F54C637B17B}"/>
              </a:ext>
            </a:extLst>
          </p:cNvPr>
          <p:cNvSpPr txBox="1"/>
          <p:nvPr/>
        </p:nvSpPr>
        <p:spPr>
          <a:xfrm>
            <a:off x="2724277" y="6544483"/>
            <a:ext cx="5741430" cy="276999"/>
          </a:xfrm>
          <a:prstGeom prst="rect">
            <a:avLst/>
          </a:prstGeom>
        </p:spPr>
        <p:txBody>
          <a:bodyPr vert="horz" wrap="square" lIns="0" tIns="0" rIns="0" bIns="0" rtlCol="0" anchor="t">
            <a:spAutoFit/>
          </a:bodyPr>
          <a:lstStyle/>
          <a:p>
            <a:r>
              <a:rPr lang="en-US" b="1">
                <a:solidFill>
                  <a:srgbClr val="000000"/>
                </a:solidFill>
                <a:latin typeface="Cambria"/>
                <a:cs typeface="Cambria"/>
              </a:rPr>
              <a:t>IT21289934 </a:t>
            </a:r>
            <a:r>
              <a:rPr lang="en-US" sz="1800">
                <a:solidFill>
                  <a:srgbClr val="000000"/>
                </a:solidFill>
                <a:latin typeface="Cambria"/>
                <a:cs typeface="Cambria"/>
              </a:rPr>
              <a:t>| </a:t>
            </a:r>
            <a:r>
              <a:rPr lang="en-US" b="1">
                <a:solidFill>
                  <a:srgbClr val="000000"/>
                </a:solidFill>
                <a:latin typeface="Cambria"/>
                <a:cs typeface="Cambria"/>
              </a:rPr>
              <a:t>Salgado M B D </a:t>
            </a:r>
            <a:r>
              <a:rPr lang="en-US" sz="1800">
                <a:solidFill>
                  <a:srgbClr val="000000"/>
                </a:solidFill>
                <a:latin typeface="Cambria"/>
                <a:cs typeface="Cambria"/>
              </a:rPr>
              <a:t>| </a:t>
            </a:r>
            <a:r>
              <a:rPr lang="en-US">
                <a:solidFill>
                  <a:srgbClr val="000000"/>
                </a:solidFill>
                <a:latin typeface="Cambria"/>
                <a:cs typeface="Cambria"/>
              </a:rPr>
              <a:t>25-26J-076</a:t>
            </a:r>
          </a:p>
        </p:txBody>
      </p:sp>
      <p:sp>
        <p:nvSpPr>
          <p:cNvPr id="8" name="object 8">
            <a:extLst>
              <a:ext uri="{FF2B5EF4-FFF2-40B4-BE49-F238E27FC236}">
                <a16:creationId xmlns:a16="http://schemas.microsoft.com/office/drawing/2014/main" id="{EA00F8F4-F698-E4DF-D3D3-A1FEC4A71079}"/>
              </a:ext>
            </a:extLst>
          </p:cNvPr>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16</a:t>
            </a:r>
            <a:endParaRPr sz="1400" b="1" dirty="0">
              <a:solidFill>
                <a:srgbClr val="000000"/>
              </a:solidFill>
              <a:latin typeface="Cambria"/>
              <a:cs typeface="Cambria"/>
            </a:endParaRPr>
          </a:p>
        </p:txBody>
      </p:sp>
      <p:sp>
        <p:nvSpPr>
          <p:cNvPr id="10" name="object 3">
            <a:extLst>
              <a:ext uri="{FF2B5EF4-FFF2-40B4-BE49-F238E27FC236}">
                <a16:creationId xmlns:a16="http://schemas.microsoft.com/office/drawing/2014/main" id="{3C81F309-563D-42A8-7A81-070E171AE5CD}"/>
              </a:ext>
            </a:extLst>
          </p:cNvPr>
          <p:cNvSpPr txBox="1"/>
          <p:nvPr/>
        </p:nvSpPr>
        <p:spPr>
          <a:xfrm>
            <a:off x="732684" y="590903"/>
            <a:ext cx="9642393" cy="483466"/>
          </a:xfrm>
          <a:prstGeom prst="rect">
            <a:avLst/>
          </a:prstGeom>
        </p:spPr>
        <p:txBody>
          <a:bodyPr vert="horz" wrap="square" lIns="0" tIns="0" rIns="0" bIns="0" rtlCol="0" anchor="t">
            <a:spAutoFit/>
          </a:bodyPr>
          <a:lstStyle/>
          <a:p>
            <a:pPr>
              <a:lnSpc>
                <a:spcPts val="3911"/>
              </a:lnSpc>
            </a:pPr>
            <a:r>
              <a:rPr lang="en-US" sz="3200" b="1" spc="-17" dirty="0">
                <a:solidFill>
                  <a:srgbClr val="000000"/>
                </a:solidFill>
                <a:latin typeface="Calibri"/>
                <a:cs typeface="Calibri"/>
              </a:rPr>
              <a:t>AI – Powered Behavioral Detection Engine</a:t>
            </a:r>
            <a:endParaRPr lang="en-US" dirty="0"/>
          </a:p>
        </p:txBody>
      </p:sp>
      <p:sp>
        <p:nvSpPr>
          <p:cNvPr id="13" name="TextBox 12">
            <a:extLst>
              <a:ext uri="{FF2B5EF4-FFF2-40B4-BE49-F238E27FC236}">
                <a16:creationId xmlns:a16="http://schemas.microsoft.com/office/drawing/2014/main" id="{1FD126EB-8F74-1C4A-80ED-43570319B12D}"/>
              </a:ext>
            </a:extLst>
          </p:cNvPr>
          <p:cNvSpPr txBox="1"/>
          <p:nvPr/>
        </p:nvSpPr>
        <p:spPr>
          <a:xfrm>
            <a:off x="494321" y="1248506"/>
            <a:ext cx="4153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ea typeface="+mn-lt"/>
                <a:cs typeface="+mn-lt"/>
              </a:rPr>
              <a:t>System Overview</a:t>
            </a:r>
            <a:endParaRPr lang="en-US">
              <a:ea typeface="Calibri"/>
              <a:cs typeface="Calibri"/>
            </a:endParaRPr>
          </a:p>
        </p:txBody>
      </p:sp>
      <p:sp>
        <p:nvSpPr>
          <p:cNvPr id="15" name="TextBox 14">
            <a:extLst>
              <a:ext uri="{FF2B5EF4-FFF2-40B4-BE49-F238E27FC236}">
                <a16:creationId xmlns:a16="http://schemas.microsoft.com/office/drawing/2014/main" id="{17D8B498-1042-F5CA-1343-6C4054D96CED}"/>
              </a:ext>
            </a:extLst>
          </p:cNvPr>
          <p:cNvSpPr txBox="1"/>
          <p:nvPr/>
        </p:nvSpPr>
        <p:spPr>
          <a:xfrm>
            <a:off x="492369" y="1797537"/>
            <a:ext cx="5861536"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a:solidFill>
                  <a:srgbClr val="000000"/>
                </a:solidFill>
                <a:ea typeface="+mn-lt"/>
                <a:cs typeface="+mn-lt"/>
              </a:rPr>
              <a:t>🔹 </a:t>
            </a:r>
            <a:r>
              <a:rPr lang="en-US" sz="1600" b="1">
                <a:solidFill>
                  <a:srgbClr val="000000"/>
                </a:solidFill>
                <a:ea typeface="+mn-lt"/>
                <a:cs typeface="+mn-lt"/>
              </a:rPr>
              <a:t>Log Collection &amp; ML Detection</a:t>
            </a:r>
            <a:endParaRPr lang="en-US"/>
          </a:p>
          <a:p>
            <a:pPr marL="742950" lvl="1" indent="-285750" algn="just">
              <a:buFont typeface="Courier New"/>
              <a:buChar char="o"/>
            </a:pPr>
            <a:r>
              <a:rPr lang="en-US" sz="1600">
                <a:solidFill>
                  <a:srgbClr val="000000"/>
                </a:solidFill>
                <a:ea typeface="+mn-lt"/>
                <a:cs typeface="+mn-lt"/>
              </a:rPr>
              <a:t>Agents collect activity logs</a:t>
            </a:r>
            <a:endParaRPr lang="en-US">
              <a:ea typeface="Calibri"/>
              <a:cs typeface="Calibri"/>
            </a:endParaRPr>
          </a:p>
          <a:p>
            <a:pPr marL="742950" lvl="1" indent="-285750" algn="just">
              <a:buFont typeface="Courier New"/>
              <a:buChar char="o"/>
            </a:pPr>
            <a:r>
              <a:rPr lang="en-US" sz="1600">
                <a:solidFill>
                  <a:srgbClr val="000000"/>
                </a:solidFill>
                <a:ea typeface="+mn-lt"/>
                <a:cs typeface="+mn-lt"/>
              </a:rPr>
              <a:t>AI models (Isolation Forest, Autoencoder) find unusual behavior</a:t>
            </a:r>
            <a:endParaRPr lang="en-US">
              <a:ea typeface="Calibri"/>
              <a:cs typeface="Calibri"/>
            </a:endParaRPr>
          </a:p>
          <a:p>
            <a:pPr algn="just"/>
            <a:r>
              <a:rPr lang="en-US" sz="1600">
                <a:solidFill>
                  <a:srgbClr val="000000"/>
                </a:solidFill>
                <a:ea typeface="+mn-lt"/>
                <a:cs typeface="+mn-lt"/>
              </a:rPr>
              <a:t>🔹 </a:t>
            </a:r>
            <a:r>
              <a:rPr lang="en-US" sz="1600" b="1">
                <a:solidFill>
                  <a:srgbClr val="000000"/>
                </a:solidFill>
                <a:ea typeface="+mn-lt"/>
                <a:cs typeface="+mn-lt"/>
              </a:rPr>
              <a:t>Threat Intelligence Enrichment</a:t>
            </a:r>
            <a:endParaRPr lang="en-US"/>
          </a:p>
          <a:p>
            <a:pPr marL="742950" lvl="1" indent="-285750" algn="just">
              <a:buFont typeface="Courier New"/>
              <a:buChar char="o"/>
            </a:pPr>
            <a:r>
              <a:rPr lang="en-US" sz="1600">
                <a:solidFill>
                  <a:srgbClr val="000000"/>
                </a:solidFill>
                <a:ea typeface="+mn-lt"/>
                <a:cs typeface="+mn-lt"/>
              </a:rPr>
              <a:t>Alerts checked against global feeds (OTX, MISP, </a:t>
            </a:r>
            <a:r>
              <a:rPr lang="en-US" sz="1600" err="1">
                <a:solidFill>
                  <a:srgbClr val="000000"/>
                </a:solidFill>
                <a:ea typeface="+mn-lt"/>
                <a:cs typeface="+mn-lt"/>
              </a:rPr>
              <a:t>AbuseIPDB</a:t>
            </a:r>
            <a:r>
              <a:rPr lang="en-US" sz="1600">
                <a:solidFill>
                  <a:srgbClr val="000000"/>
                </a:solidFill>
                <a:ea typeface="+mn-lt"/>
                <a:cs typeface="+mn-lt"/>
              </a:rPr>
              <a:t>, </a:t>
            </a:r>
            <a:r>
              <a:rPr lang="en-US" sz="1600" err="1">
                <a:solidFill>
                  <a:srgbClr val="000000"/>
                </a:solidFill>
                <a:ea typeface="+mn-lt"/>
                <a:cs typeface="+mn-lt"/>
              </a:rPr>
              <a:t>VirusTotal</a:t>
            </a:r>
            <a:r>
              <a:rPr lang="en-US" sz="1600">
                <a:solidFill>
                  <a:srgbClr val="000000"/>
                </a:solidFill>
                <a:ea typeface="+mn-lt"/>
                <a:cs typeface="+mn-lt"/>
              </a:rPr>
              <a:t>)</a:t>
            </a:r>
            <a:endParaRPr lang="en-US">
              <a:ea typeface="Calibri"/>
              <a:cs typeface="Calibri"/>
            </a:endParaRPr>
          </a:p>
          <a:p>
            <a:pPr marL="742950" lvl="1" indent="-285750" algn="just">
              <a:buFont typeface="Courier New"/>
              <a:buChar char="o"/>
            </a:pPr>
            <a:r>
              <a:rPr lang="en-US" sz="1600">
                <a:solidFill>
                  <a:srgbClr val="000000"/>
                </a:solidFill>
                <a:ea typeface="+mn-lt"/>
                <a:cs typeface="+mn-lt"/>
              </a:rPr>
              <a:t>Adds context: </a:t>
            </a:r>
            <a:r>
              <a:rPr lang="en-US" sz="1600" i="1">
                <a:solidFill>
                  <a:srgbClr val="000000"/>
                </a:solidFill>
                <a:ea typeface="+mn-lt"/>
                <a:cs typeface="+mn-lt"/>
              </a:rPr>
              <a:t>“This IP is known malicious”</a:t>
            </a:r>
            <a:endParaRPr lang="en-US">
              <a:ea typeface="Calibri"/>
              <a:cs typeface="Calibri"/>
            </a:endParaRPr>
          </a:p>
          <a:p>
            <a:pPr algn="just"/>
            <a:r>
              <a:rPr lang="en-US" sz="1600">
                <a:solidFill>
                  <a:srgbClr val="000000"/>
                </a:solidFill>
                <a:ea typeface="+mn-lt"/>
                <a:cs typeface="+mn-lt"/>
              </a:rPr>
              <a:t>🔹 </a:t>
            </a:r>
            <a:r>
              <a:rPr lang="en-US" sz="1600" b="1">
                <a:solidFill>
                  <a:srgbClr val="000000"/>
                </a:solidFill>
                <a:ea typeface="+mn-lt"/>
                <a:cs typeface="+mn-lt"/>
              </a:rPr>
              <a:t>Explainable Engine (New Addition)</a:t>
            </a:r>
            <a:endParaRPr lang="en-US"/>
          </a:p>
          <a:p>
            <a:pPr marL="742950" lvl="1" indent="-285750" algn="just">
              <a:buFont typeface="Courier New"/>
              <a:buChar char="o"/>
            </a:pPr>
            <a:r>
              <a:rPr lang="en-US" sz="1600" b="1">
                <a:solidFill>
                  <a:srgbClr val="000000"/>
                </a:solidFill>
                <a:ea typeface="+mn-lt"/>
                <a:cs typeface="+mn-lt"/>
              </a:rPr>
              <a:t>Bias &amp; Drift Monitor</a:t>
            </a:r>
            <a:r>
              <a:rPr lang="en-US" sz="1600">
                <a:solidFill>
                  <a:srgbClr val="000000"/>
                </a:solidFill>
                <a:ea typeface="+mn-lt"/>
                <a:cs typeface="+mn-lt"/>
              </a:rPr>
              <a:t> → Keeps ML accurate over time</a:t>
            </a:r>
            <a:endParaRPr lang="en-US">
              <a:ea typeface="Calibri"/>
              <a:cs typeface="Calibri"/>
            </a:endParaRPr>
          </a:p>
          <a:p>
            <a:pPr marL="742950" lvl="1" indent="-285750" algn="just">
              <a:buFont typeface="Courier New"/>
              <a:buChar char="o"/>
            </a:pPr>
            <a:r>
              <a:rPr lang="en-US" sz="1600" b="1">
                <a:solidFill>
                  <a:srgbClr val="000000"/>
                </a:solidFill>
                <a:ea typeface="+mn-lt"/>
                <a:cs typeface="+mn-lt"/>
              </a:rPr>
              <a:t>What-If Analyzer</a:t>
            </a:r>
            <a:r>
              <a:rPr lang="en-US" sz="1600">
                <a:solidFill>
                  <a:srgbClr val="000000"/>
                </a:solidFill>
                <a:ea typeface="+mn-lt"/>
                <a:cs typeface="+mn-lt"/>
              </a:rPr>
              <a:t> → Explains </a:t>
            </a:r>
            <a:r>
              <a:rPr lang="en-US" sz="1600" i="1">
                <a:solidFill>
                  <a:srgbClr val="000000"/>
                </a:solidFill>
                <a:ea typeface="+mn-lt"/>
                <a:cs typeface="+mn-lt"/>
              </a:rPr>
              <a:t>why</a:t>
            </a:r>
            <a:r>
              <a:rPr lang="en-US" sz="1600">
                <a:solidFill>
                  <a:srgbClr val="000000"/>
                </a:solidFill>
                <a:ea typeface="+mn-lt"/>
                <a:cs typeface="+mn-lt"/>
              </a:rPr>
              <a:t> it was flagged</a:t>
            </a:r>
            <a:endParaRPr lang="en-US" sz="1600">
              <a:ea typeface="Calibri"/>
              <a:cs typeface="Calibri"/>
            </a:endParaRPr>
          </a:p>
          <a:p>
            <a:pPr marL="742950" lvl="1" indent="-285750" algn="just">
              <a:buFont typeface="Courier New"/>
              <a:buChar char="o"/>
            </a:pPr>
            <a:r>
              <a:rPr lang="en-US" sz="1600" b="1">
                <a:solidFill>
                  <a:srgbClr val="000000"/>
                </a:solidFill>
                <a:ea typeface="+mn-lt"/>
                <a:cs typeface="+mn-lt"/>
              </a:rPr>
              <a:t>Rationale Generator</a:t>
            </a:r>
            <a:r>
              <a:rPr lang="en-US" sz="1600">
                <a:solidFill>
                  <a:srgbClr val="000000"/>
                </a:solidFill>
                <a:ea typeface="+mn-lt"/>
                <a:cs typeface="+mn-lt"/>
              </a:rPr>
              <a:t> → Turns alerts into plain English</a:t>
            </a:r>
            <a:endParaRPr lang="en-US">
              <a:ea typeface="Calibri"/>
              <a:cs typeface="Calibri"/>
            </a:endParaRPr>
          </a:p>
          <a:p>
            <a:pPr marL="742950" lvl="1" indent="-285750" algn="just">
              <a:buFont typeface="Courier New"/>
              <a:buChar char="o"/>
            </a:pPr>
            <a:r>
              <a:rPr lang="en-US" sz="1600" b="1">
                <a:solidFill>
                  <a:srgbClr val="000000"/>
                </a:solidFill>
                <a:ea typeface="+mn-lt"/>
                <a:cs typeface="+mn-lt"/>
              </a:rPr>
              <a:t>Model Interpreter (SHAP/ LIME)</a:t>
            </a:r>
            <a:r>
              <a:rPr lang="en-US" sz="1600">
                <a:solidFill>
                  <a:srgbClr val="000000"/>
                </a:solidFill>
                <a:ea typeface="+mn-lt"/>
                <a:cs typeface="+mn-lt"/>
              </a:rPr>
              <a:t> → Shows which features caused the detection</a:t>
            </a:r>
            <a:endParaRPr lang="en-US">
              <a:ea typeface="Calibri"/>
              <a:cs typeface="Calibri"/>
            </a:endParaRPr>
          </a:p>
          <a:p>
            <a:pPr marL="742950" lvl="1" indent="-285750" algn="just">
              <a:buFont typeface="Courier New"/>
              <a:buChar char="o"/>
            </a:pPr>
            <a:r>
              <a:rPr lang="en-US" sz="1600" b="1">
                <a:solidFill>
                  <a:srgbClr val="000000"/>
                </a:solidFill>
                <a:ea typeface="+mn-lt"/>
                <a:cs typeface="+mn-lt"/>
              </a:rPr>
              <a:t>Dashboard</a:t>
            </a:r>
            <a:r>
              <a:rPr lang="en-US" sz="1600">
                <a:solidFill>
                  <a:srgbClr val="000000"/>
                </a:solidFill>
                <a:ea typeface="+mn-lt"/>
                <a:cs typeface="+mn-lt"/>
              </a:rPr>
              <a:t> → Clear view with risk score, MITRE mapping, audit log</a:t>
            </a:r>
            <a:endParaRPr lang="en-US">
              <a:ea typeface="Calibri"/>
              <a:cs typeface="Calibri"/>
            </a:endParaRPr>
          </a:p>
          <a:p>
            <a:pPr algn="just">
              <a:buFont typeface="Wingdings"/>
            </a:pPr>
            <a:endParaRPr lang="en-US" sz="1600">
              <a:solidFill>
                <a:srgbClr val="000000"/>
              </a:solidFill>
              <a:ea typeface="Calibri"/>
              <a:cs typeface="Calibri"/>
            </a:endParaRPr>
          </a:p>
        </p:txBody>
      </p:sp>
      <p:pic>
        <p:nvPicPr>
          <p:cNvPr id="4" name="Picture 3">
            <a:extLst>
              <a:ext uri="{FF2B5EF4-FFF2-40B4-BE49-F238E27FC236}">
                <a16:creationId xmlns:a16="http://schemas.microsoft.com/office/drawing/2014/main" id="{B6ADB6BF-8A24-518B-394D-90832B4FE3E9}"/>
              </a:ext>
            </a:extLst>
          </p:cNvPr>
          <p:cNvPicPr>
            <a:picLocks noChangeAspect="1"/>
          </p:cNvPicPr>
          <p:nvPr/>
        </p:nvPicPr>
        <p:blipFill>
          <a:blip r:embed="rId3"/>
          <a:stretch>
            <a:fillRect/>
          </a:stretch>
        </p:blipFill>
        <p:spPr>
          <a:xfrm>
            <a:off x="6358268" y="1709615"/>
            <a:ext cx="5483539" cy="3927231"/>
          </a:xfrm>
          <a:prstGeom prst="rect">
            <a:avLst/>
          </a:prstGeom>
          <a:ln>
            <a:solidFill>
              <a:schemeClr val="tx1"/>
            </a:solidFill>
          </a:ln>
        </p:spPr>
      </p:pic>
      <p:sp>
        <p:nvSpPr>
          <p:cNvPr id="11" name="object 9">
            <a:extLst>
              <a:ext uri="{FF2B5EF4-FFF2-40B4-BE49-F238E27FC236}">
                <a16:creationId xmlns:a16="http://schemas.microsoft.com/office/drawing/2014/main" id="{82C53082-2C5D-4F71-97D2-66BCCBD67E14}"/>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2423159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1E54B-B90E-B838-51C0-6AB3BFE7E23F}"/>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248D9B60-0FDC-5D33-46A7-6C231A9CF5C6}"/>
              </a:ext>
            </a:extLst>
          </p:cNvPr>
          <p:cNvSpPr/>
          <p:nvPr/>
        </p:nvSpPr>
        <p:spPr>
          <a:xfrm>
            <a:off x="0" y="0"/>
            <a:ext cx="12192000" cy="6858000"/>
          </a:xfrm>
          <a:prstGeom prst="rect">
            <a:avLst/>
          </a:prstGeom>
          <a:blipFill>
            <a:blip r:embed="rId2" cstate="print"/>
            <a:stretch>
              <a:fillRect/>
            </a:stretch>
          </a:blipFill>
          <a:ln>
            <a:noFill/>
          </a:ln>
        </p:spPr>
        <p:txBody>
          <a:bodyPr wrap="square" lIns="0" tIns="0" rIns="0" bIns="0" rtlCol="0">
            <a:spAutoFit/>
          </a:bodyPr>
          <a:lstStyle/>
          <a:p>
            <a:endParaRPr/>
          </a:p>
        </p:txBody>
      </p:sp>
      <p:sp>
        <p:nvSpPr>
          <p:cNvPr id="6" name="object 6">
            <a:extLst>
              <a:ext uri="{FF2B5EF4-FFF2-40B4-BE49-F238E27FC236}">
                <a16:creationId xmlns:a16="http://schemas.microsoft.com/office/drawing/2014/main" id="{C86E8FEB-63CF-D800-DEFB-8E08FE37B75A}"/>
              </a:ext>
            </a:extLst>
          </p:cNvPr>
          <p:cNvSpPr txBox="1"/>
          <p:nvPr/>
        </p:nvSpPr>
        <p:spPr>
          <a:xfrm>
            <a:off x="2724277" y="6544483"/>
            <a:ext cx="5741430" cy="276999"/>
          </a:xfrm>
          <a:prstGeom prst="rect">
            <a:avLst/>
          </a:prstGeom>
        </p:spPr>
        <p:txBody>
          <a:bodyPr vert="horz" wrap="square" lIns="0" tIns="0" rIns="0" bIns="0" rtlCol="0" anchor="t">
            <a:spAutoFit/>
          </a:bodyPr>
          <a:lstStyle/>
          <a:p>
            <a:r>
              <a:rPr lang="en-US" b="1">
                <a:solidFill>
                  <a:srgbClr val="000000"/>
                </a:solidFill>
                <a:latin typeface="Cambria"/>
                <a:cs typeface="Cambria"/>
              </a:rPr>
              <a:t>IT21289934 </a:t>
            </a:r>
            <a:r>
              <a:rPr lang="en-US" sz="1800">
                <a:solidFill>
                  <a:srgbClr val="000000"/>
                </a:solidFill>
                <a:latin typeface="Cambria"/>
                <a:cs typeface="Cambria"/>
              </a:rPr>
              <a:t>| </a:t>
            </a:r>
            <a:r>
              <a:rPr lang="en-US" b="1">
                <a:solidFill>
                  <a:srgbClr val="000000"/>
                </a:solidFill>
                <a:latin typeface="Cambria"/>
                <a:cs typeface="Cambria"/>
              </a:rPr>
              <a:t>Salgado M B D </a:t>
            </a:r>
            <a:r>
              <a:rPr lang="en-US" sz="1800">
                <a:solidFill>
                  <a:srgbClr val="000000"/>
                </a:solidFill>
                <a:latin typeface="Cambria"/>
                <a:cs typeface="Cambria"/>
              </a:rPr>
              <a:t>| </a:t>
            </a:r>
            <a:r>
              <a:rPr lang="en-US">
                <a:solidFill>
                  <a:srgbClr val="000000"/>
                </a:solidFill>
                <a:latin typeface="Cambria"/>
                <a:cs typeface="Cambria"/>
              </a:rPr>
              <a:t>25-26J-076</a:t>
            </a:r>
          </a:p>
        </p:txBody>
      </p:sp>
      <p:sp>
        <p:nvSpPr>
          <p:cNvPr id="8" name="object 8">
            <a:extLst>
              <a:ext uri="{FF2B5EF4-FFF2-40B4-BE49-F238E27FC236}">
                <a16:creationId xmlns:a16="http://schemas.microsoft.com/office/drawing/2014/main" id="{2844C761-39EC-E6E0-05F2-919F6262A277}"/>
              </a:ext>
            </a:extLst>
          </p:cNvPr>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17</a:t>
            </a:r>
            <a:endParaRPr sz="1400" b="1" dirty="0">
              <a:solidFill>
                <a:srgbClr val="000000"/>
              </a:solidFill>
              <a:latin typeface="Cambria"/>
              <a:cs typeface="Cambria"/>
            </a:endParaRPr>
          </a:p>
        </p:txBody>
      </p:sp>
      <p:sp>
        <p:nvSpPr>
          <p:cNvPr id="10" name="object 3">
            <a:extLst>
              <a:ext uri="{FF2B5EF4-FFF2-40B4-BE49-F238E27FC236}">
                <a16:creationId xmlns:a16="http://schemas.microsoft.com/office/drawing/2014/main" id="{2A5904EC-324C-24D9-54F3-AE4349891600}"/>
              </a:ext>
            </a:extLst>
          </p:cNvPr>
          <p:cNvSpPr txBox="1"/>
          <p:nvPr/>
        </p:nvSpPr>
        <p:spPr>
          <a:xfrm>
            <a:off x="732684" y="590903"/>
            <a:ext cx="9642393" cy="483466"/>
          </a:xfrm>
          <a:prstGeom prst="rect">
            <a:avLst/>
          </a:prstGeom>
        </p:spPr>
        <p:txBody>
          <a:bodyPr vert="horz" wrap="square" lIns="0" tIns="0" rIns="0" bIns="0" rtlCol="0" anchor="t">
            <a:spAutoFit/>
          </a:bodyPr>
          <a:lstStyle/>
          <a:p>
            <a:pPr>
              <a:lnSpc>
                <a:spcPts val="3911"/>
              </a:lnSpc>
            </a:pPr>
            <a:r>
              <a:rPr lang="en-US" sz="3200" b="1" spc="-17">
                <a:solidFill>
                  <a:srgbClr val="000000"/>
                </a:solidFill>
                <a:latin typeface="Calibri"/>
                <a:cs typeface="Calibri"/>
              </a:rPr>
              <a:t>AI – Powered Behavioral Detection Engine</a:t>
            </a:r>
            <a:endParaRPr lang="en-US"/>
          </a:p>
        </p:txBody>
      </p:sp>
      <p:sp>
        <p:nvSpPr>
          <p:cNvPr id="5" name="TextBox 4">
            <a:extLst>
              <a:ext uri="{FF2B5EF4-FFF2-40B4-BE49-F238E27FC236}">
                <a16:creationId xmlns:a16="http://schemas.microsoft.com/office/drawing/2014/main" id="{8C0FF277-A1FD-05D7-E6FD-32A9A15CE952}"/>
              </a:ext>
            </a:extLst>
          </p:cNvPr>
          <p:cNvSpPr txBox="1"/>
          <p:nvPr/>
        </p:nvSpPr>
        <p:spPr>
          <a:xfrm>
            <a:off x="736600" y="1719384"/>
            <a:ext cx="1062892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a:solidFill>
                  <a:srgbClr val="000000"/>
                </a:solidFill>
                <a:ea typeface="+mn-lt"/>
                <a:cs typeface="+mn-lt"/>
              </a:rPr>
              <a:t>🔹 </a:t>
            </a:r>
            <a:r>
              <a:rPr lang="en-US" sz="1600" b="1">
                <a:solidFill>
                  <a:srgbClr val="000000"/>
                </a:solidFill>
                <a:ea typeface="+mn-lt"/>
                <a:cs typeface="+mn-lt"/>
              </a:rPr>
              <a:t>Deployment in SMEs</a:t>
            </a:r>
            <a:endParaRPr lang="en-US"/>
          </a:p>
          <a:p>
            <a:pPr marL="742950" lvl="1" indent="-285750" algn="just">
              <a:buFont typeface="Arial"/>
              <a:buChar char="•"/>
            </a:pPr>
            <a:r>
              <a:rPr lang="en-US" sz="1600">
                <a:solidFill>
                  <a:srgbClr val="000000"/>
                </a:solidFill>
                <a:ea typeface="+mn-lt"/>
                <a:cs typeface="+mn-lt"/>
              </a:rPr>
              <a:t>Install lightweight agents on employee devices (Windows/Linux).</a:t>
            </a:r>
            <a:endParaRPr lang="en-US">
              <a:ea typeface="Calibri"/>
              <a:cs typeface="Calibri"/>
            </a:endParaRPr>
          </a:p>
          <a:p>
            <a:pPr marL="742950" lvl="1" indent="-285750" algn="just">
              <a:buFont typeface="Arial"/>
              <a:buChar char="•"/>
            </a:pPr>
            <a:r>
              <a:rPr lang="en-US" sz="1600">
                <a:solidFill>
                  <a:srgbClr val="000000"/>
                </a:solidFill>
                <a:ea typeface="+mn-lt"/>
                <a:cs typeface="+mn-lt"/>
              </a:rPr>
              <a:t>Agents forward logs (logins, file access, processes, network activity) securely to the </a:t>
            </a:r>
            <a:r>
              <a:rPr lang="en-US" sz="1600" err="1">
                <a:solidFill>
                  <a:srgbClr val="000000"/>
                </a:solidFill>
                <a:ea typeface="+mn-lt"/>
                <a:cs typeface="+mn-lt"/>
              </a:rPr>
              <a:t>ForLens</a:t>
            </a:r>
            <a:r>
              <a:rPr lang="en-US" sz="1600">
                <a:solidFill>
                  <a:srgbClr val="000000"/>
                </a:solidFill>
                <a:ea typeface="+mn-lt"/>
                <a:cs typeface="+mn-lt"/>
              </a:rPr>
              <a:t> backend.</a:t>
            </a:r>
            <a:endParaRPr lang="en-US">
              <a:ea typeface="Calibri"/>
              <a:cs typeface="Calibri"/>
            </a:endParaRPr>
          </a:p>
          <a:p>
            <a:pPr algn="just"/>
            <a:r>
              <a:rPr lang="en-US" sz="1600">
                <a:solidFill>
                  <a:srgbClr val="000000"/>
                </a:solidFill>
                <a:ea typeface="+mn-lt"/>
                <a:cs typeface="+mn-lt"/>
              </a:rPr>
              <a:t>🔹 </a:t>
            </a:r>
            <a:r>
              <a:rPr lang="en-US" sz="1600" b="1">
                <a:solidFill>
                  <a:srgbClr val="000000"/>
                </a:solidFill>
                <a:ea typeface="+mn-lt"/>
                <a:cs typeface="+mn-lt"/>
              </a:rPr>
              <a:t>Detection &amp; Enrichment</a:t>
            </a:r>
            <a:endParaRPr lang="en-US"/>
          </a:p>
          <a:p>
            <a:pPr marL="742950" lvl="1" indent="-285750" algn="just">
              <a:buFont typeface="Arial"/>
              <a:buChar char="•"/>
            </a:pPr>
            <a:r>
              <a:rPr lang="en-US" sz="1600">
                <a:solidFill>
                  <a:srgbClr val="000000"/>
                </a:solidFill>
                <a:ea typeface="+mn-lt"/>
                <a:cs typeface="+mn-lt"/>
              </a:rPr>
              <a:t>ML engine analyzes behavior → flags unusual activity.</a:t>
            </a:r>
            <a:endParaRPr lang="en-US">
              <a:ea typeface="Calibri"/>
              <a:cs typeface="Calibri"/>
            </a:endParaRPr>
          </a:p>
          <a:p>
            <a:pPr marL="742950" lvl="1" indent="-285750" algn="just">
              <a:buFont typeface="Arial"/>
              <a:buChar char="•"/>
            </a:pPr>
            <a:r>
              <a:rPr lang="en-US" sz="1600">
                <a:solidFill>
                  <a:srgbClr val="000000"/>
                </a:solidFill>
                <a:ea typeface="+mn-lt"/>
                <a:cs typeface="+mn-lt"/>
              </a:rPr>
              <a:t>Threat Intelligence (OTX, MISP, </a:t>
            </a:r>
            <a:r>
              <a:rPr lang="en-US" sz="1600" err="1">
                <a:solidFill>
                  <a:srgbClr val="000000"/>
                </a:solidFill>
                <a:ea typeface="+mn-lt"/>
                <a:cs typeface="+mn-lt"/>
              </a:rPr>
              <a:t>AbuseIPDB</a:t>
            </a:r>
            <a:r>
              <a:rPr lang="en-US" sz="1600">
                <a:solidFill>
                  <a:srgbClr val="000000"/>
                </a:solidFill>
                <a:ea typeface="+mn-lt"/>
                <a:cs typeface="+mn-lt"/>
              </a:rPr>
              <a:t>, </a:t>
            </a:r>
            <a:r>
              <a:rPr lang="en-US" sz="1600" err="1">
                <a:solidFill>
                  <a:srgbClr val="000000"/>
                </a:solidFill>
                <a:ea typeface="+mn-lt"/>
                <a:cs typeface="+mn-lt"/>
              </a:rPr>
              <a:t>VirusTotal</a:t>
            </a:r>
            <a:r>
              <a:rPr lang="en-US" sz="1600">
                <a:solidFill>
                  <a:srgbClr val="000000"/>
                </a:solidFill>
                <a:ea typeface="+mn-lt"/>
                <a:cs typeface="+mn-lt"/>
              </a:rPr>
              <a:t>) adds context:</a:t>
            </a:r>
            <a:endParaRPr lang="en-US">
              <a:solidFill>
                <a:srgbClr val="000000"/>
              </a:solidFill>
              <a:ea typeface="+mn-lt"/>
              <a:cs typeface="+mn-lt"/>
            </a:endParaRPr>
          </a:p>
          <a:p>
            <a:pPr lvl="1" algn="just"/>
            <a:r>
              <a:rPr lang="en-US" sz="1600" i="1">
                <a:solidFill>
                  <a:srgbClr val="000000"/>
                </a:solidFill>
                <a:ea typeface="+mn-lt"/>
                <a:cs typeface="+mn-lt"/>
              </a:rPr>
              <a:t>   e.g., “Suspicious login from blacklisted IP.”</a:t>
            </a:r>
            <a:endParaRPr lang="en-US">
              <a:ea typeface="Calibri"/>
              <a:cs typeface="Calibri"/>
            </a:endParaRPr>
          </a:p>
          <a:p>
            <a:pPr algn="just"/>
            <a:r>
              <a:rPr lang="en-US" sz="1600">
                <a:solidFill>
                  <a:srgbClr val="000000"/>
                </a:solidFill>
                <a:ea typeface="+mn-lt"/>
                <a:cs typeface="+mn-lt"/>
              </a:rPr>
              <a:t>🔹 </a:t>
            </a:r>
            <a:r>
              <a:rPr lang="en-US" sz="1600" b="1">
                <a:solidFill>
                  <a:srgbClr val="000000"/>
                </a:solidFill>
                <a:ea typeface="+mn-lt"/>
                <a:cs typeface="+mn-lt"/>
              </a:rPr>
              <a:t>Explainability for Actionability</a:t>
            </a:r>
            <a:endParaRPr lang="en-US"/>
          </a:p>
          <a:p>
            <a:pPr marL="742950" lvl="1" indent="-285750" algn="just">
              <a:buFont typeface="Arial"/>
              <a:buChar char="•"/>
            </a:pPr>
            <a:r>
              <a:rPr lang="en-US" sz="1600">
                <a:solidFill>
                  <a:srgbClr val="000000"/>
                </a:solidFill>
                <a:ea typeface="+mn-lt"/>
                <a:cs typeface="+mn-lt"/>
              </a:rPr>
              <a:t>Dashboard displays alerts in </a:t>
            </a:r>
            <a:r>
              <a:rPr lang="en-US" sz="1600" b="1">
                <a:solidFill>
                  <a:srgbClr val="000000"/>
                </a:solidFill>
                <a:ea typeface="+mn-lt"/>
                <a:cs typeface="+mn-lt"/>
              </a:rPr>
              <a:t>plain English</a:t>
            </a:r>
            <a:r>
              <a:rPr lang="en-US" sz="1600">
                <a:solidFill>
                  <a:srgbClr val="000000"/>
                </a:solidFill>
                <a:ea typeface="+mn-lt"/>
                <a:cs typeface="+mn-lt"/>
              </a:rPr>
              <a:t> with:</a:t>
            </a:r>
            <a:endParaRPr lang="en-US">
              <a:ea typeface="Calibri"/>
              <a:cs typeface="Calibri"/>
            </a:endParaRPr>
          </a:p>
          <a:p>
            <a:pPr marL="1200150" lvl="2" indent="-285750" algn="just">
              <a:buFont typeface="Wingdings"/>
              <a:buChar char="§"/>
            </a:pPr>
            <a:r>
              <a:rPr lang="en-US" sz="1600">
                <a:solidFill>
                  <a:srgbClr val="000000"/>
                </a:solidFill>
                <a:ea typeface="+mn-lt"/>
                <a:cs typeface="+mn-lt"/>
              </a:rPr>
              <a:t>Why it was flagged (</a:t>
            </a:r>
            <a:r>
              <a:rPr lang="en-US" sz="1600" i="1">
                <a:solidFill>
                  <a:srgbClr val="000000"/>
                </a:solidFill>
                <a:ea typeface="+mn-lt"/>
                <a:cs typeface="+mn-lt"/>
              </a:rPr>
              <a:t>after-hours login, USB anomaly</a:t>
            </a:r>
            <a:r>
              <a:rPr lang="en-US" sz="1600">
                <a:solidFill>
                  <a:srgbClr val="000000"/>
                </a:solidFill>
                <a:ea typeface="+mn-lt"/>
                <a:cs typeface="+mn-lt"/>
              </a:rPr>
              <a:t>)</a:t>
            </a:r>
            <a:endParaRPr lang="en-US">
              <a:ea typeface="Calibri"/>
              <a:cs typeface="Calibri"/>
            </a:endParaRPr>
          </a:p>
          <a:p>
            <a:pPr marL="1200150" lvl="2" indent="-285750" algn="just">
              <a:buFont typeface="Wingdings"/>
              <a:buChar char="§"/>
            </a:pPr>
            <a:r>
              <a:rPr lang="en-US" sz="1600">
                <a:solidFill>
                  <a:srgbClr val="000000"/>
                </a:solidFill>
                <a:ea typeface="+mn-lt"/>
                <a:cs typeface="+mn-lt"/>
              </a:rPr>
              <a:t>Which features caused the detection (</a:t>
            </a:r>
            <a:r>
              <a:rPr lang="en-US" sz="1600" i="1">
                <a:solidFill>
                  <a:srgbClr val="000000"/>
                </a:solidFill>
                <a:ea typeface="+mn-lt"/>
                <a:cs typeface="+mn-lt"/>
              </a:rPr>
              <a:t>time, process, IP reputation</a:t>
            </a:r>
            <a:r>
              <a:rPr lang="en-US" sz="1600">
                <a:solidFill>
                  <a:srgbClr val="000000"/>
                </a:solidFill>
                <a:ea typeface="+mn-lt"/>
                <a:cs typeface="+mn-lt"/>
              </a:rPr>
              <a:t>)</a:t>
            </a:r>
            <a:endParaRPr lang="en-US">
              <a:ea typeface="Calibri"/>
              <a:cs typeface="Calibri"/>
            </a:endParaRPr>
          </a:p>
          <a:p>
            <a:pPr marL="1200150" lvl="2" indent="-285750" algn="just">
              <a:buFont typeface="Wingdings"/>
              <a:buChar char="§"/>
            </a:pPr>
            <a:r>
              <a:rPr lang="en-US" sz="1600">
                <a:solidFill>
                  <a:srgbClr val="000000"/>
                </a:solidFill>
                <a:ea typeface="+mn-lt"/>
                <a:cs typeface="+mn-lt"/>
              </a:rPr>
              <a:t>Risk score (critical / medium / low)</a:t>
            </a:r>
            <a:endParaRPr lang="en-US">
              <a:ea typeface="Calibri"/>
              <a:cs typeface="Calibri"/>
            </a:endParaRPr>
          </a:p>
          <a:p>
            <a:pPr marL="1200150" lvl="2" indent="-285750" algn="just">
              <a:buFont typeface="Wingdings"/>
              <a:buChar char="§"/>
            </a:pPr>
            <a:r>
              <a:rPr lang="en-US" sz="1600">
                <a:solidFill>
                  <a:srgbClr val="000000"/>
                </a:solidFill>
                <a:ea typeface="+mn-lt"/>
                <a:cs typeface="+mn-lt"/>
              </a:rPr>
              <a:t>MITRE ATT&amp;CK mapping (where it fits in attack chain).</a:t>
            </a:r>
            <a:endParaRPr lang="en-US">
              <a:solidFill>
                <a:srgbClr val="000000"/>
              </a:solidFill>
              <a:ea typeface="+mn-lt"/>
              <a:cs typeface="+mn-lt"/>
            </a:endParaRPr>
          </a:p>
          <a:p>
            <a:pPr algn="just"/>
            <a:r>
              <a:rPr lang="en-US" sz="1600">
                <a:ea typeface="Calibri"/>
                <a:cs typeface="Calibri"/>
              </a:rPr>
              <a:t>🔹 </a:t>
            </a:r>
            <a:r>
              <a:rPr lang="en-US" sz="1600" b="1">
                <a:ea typeface="Calibri"/>
                <a:cs typeface="Calibri"/>
              </a:rPr>
              <a:t>Response for SMEs</a:t>
            </a:r>
            <a:endParaRPr lang="en-US">
              <a:ea typeface="Calibri"/>
              <a:cs typeface="Calibri"/>
            </a:endParaRPr>
          </a:p>
          <a:p>
            <a:pPr marL="742950" lvl="1" indent="-285750" algn="just">
              <a:buFont typeface="Arial"/>
              <a:buChar char="•"/>
            </a:pPr>
            <a:r>
              <a:rPr lang="en-US" sz="1600">
                <a:ea typeface="Calibri"/>
                <a:cs typeface="Calibri"/>
              </a:rPr>
              <a:t>Security admin (or even IT staff without SOC expertise) gets </a:t>
            </a:r>
            <a:r>
              <a:rPr lang="en-US" sz="1600" b="1">
                <a:ea typeface="Calibri"/>
                <a:cs typeface="Calibri"/>
              </a:rPr>
              <a:t>actionable alerts</a:t>
            </a:r>
            <a:r>
              <a:rPr lang="en-US" sz="1600">
                <a:ea typeface="Calibri"/>
                <a:cs typeface="Calibri"/>
              </a:rPr>
              <a:t>.</a:t>
            </a:r>
            <a:endParaRPr lang="en-US">
              <a:ea typeface="Calibri"/>
              <a:cs typeface="Calibri"/>
            </a:endParaRPr>
          </a:p>
          <a:p>
            <a:pPr marL="742950" lvl="1" indent="-285750" algn="just">
              <a:buFont typeface="Arial"/>
              <a:buChar char="•"/>
            </a:pPr>
            <a:r>
              <a:rPr lang="en-US" sz="1600">
                <a:ea typeface="Calibri"/>
                <a:cs typeface="Calibri"/>
              </a:rPr>
              <a:t>Example: </a:t>
            </a:r>
            <a:r>
              <a:rPr lang="en-US" sz="1600" i="1">
                <a:ea typeface="Calibri"/>
                <a:cs typeface="Calibri"/>
              </a:rPr>
              <a:t>“User X logged in at 2 AM from a malicious IP. Risk: Critical. Suggested response: temporary account lock.”</a:t>
            </a:r>
            <a:endParaRPr lang="en-US">
              <a:ea typeface="Calibri"/>
              <a:cs typeface="Calibri"/>
            </a:endParaRPr>
          </a:p>
          <a:p>
            <a:pPr marL="742950" lvl="1" indent="-285750" algn="just">
              <a:buFont typeface="Arial"/>
              <a:buChar char="•"/>
            </a:pPr>
            <a:r>
              <a:rPr lang="en-US" sz="1600">
                <a:ea typeface="Calibri"/>
                <a:cs typeface="Calibri"/>
              </a:rPr>
              <a:t>Enables SMEs to respond quickly </a:t>
            </a:r>
            <a:r>
              <a:rPr lang="en-US" sz="1600" b="1">
                <a:ea typeface="Calibri"/>
                <a:cs typeface="Calibri"/>
              </a:rPr>
              <a:t>without needing a large SOC team</a:t>
            </a:r>
            <a:r>
              <a:rPr lang="en-US" sz="1600">
                <a:ea typeface="Calibri"/>
                <a:cs typeface="Calibri"/>
              </a:rPr>
              <a:t>.</a:t>
            </a:r>
            <a:endParaRPr lang="en-US">
              <a:ea typeface="Calibri"/>
              <a:cs typeface="Calibri"/>
            </a:endParaRPr>
          </a:p>
          <a:p>
            <a:pPr algn="just"/>
            <a:endParaRPr lang="en-US" sz="1600" b="1">
              <a:ea typeface="Calibri"/>
              <a:cs typeface="Calibri"/>
            </a:endParaRPr>
          </a:p>
        </p:txBody>
      </p:sp>
      <p:sp>
        <p:nvSpPr>
          <p:cNvPr id="11" name="TextBox 10">
            <a:extLst>
              <a:ext uri="{FF2B5EF4-FFF2-40B4-BE49-F238E27FC236}">
                <a16:creationId xmlns:a16="http://schemas.microsoft.com/office/drawing/2014/main" id="{7E1C866E-5D5A-94D7-93D3-8488B8420D74}"/>
              </a:ext>
            </a:extLst>
          </p:cNvPr>
          <p:cNvSpPr txBox="1"/>
          <p:nvPr/>
        </p:nvSpPr>
        <p:spPr>
          <a:xfrm>
            <a:off x="738552" y="1258275"/>
            <a:ext cx="41538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ea typeface="+mn-lt"/>
                <a:cs typeface="+mn-lt"/>
              </a:rPr>
              <a:t>Real-World Usage</a:t>
            </a:r>
            <a:endParaRPr lang="en-US">
              <a:ea typeface="+mn-lt"/>
              <a:cs typeface="+mn-lt"/>
            </a:endParaRPr>
          </a:p>
        </p:txBody>
      </p:sp>
      <p:sp>
        <p:nvSpPr>
          <p:cNvPr id="9" name="object 9">
            <a:extLst>
              <a:ext uri="{FF2B5EF4-FFF2-40B4-BE49-F238E27FC236}">
                <a16:creationId xmlns:a16="http://schemas.microsoft.com/office/drawing/2014/main" id="{A21B7B32-4281-4AA7-8D8C-9B99716B17BD}"/>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2519386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rectangle with a white background&#10;&#10;AI-generated content may be incorrect.">
            <a:extLst>
              <a:ext uri="{FF2B5EF4-FFF2-40B4-BE49-F238E27FC236}">
                <a16:creationId xmlns:a16="http://schemas.microsoft.com/office/drawing/2014/main" id="{5850041C-7C9E-89E0-E2A9-7E81931DE99B}"/>
              </a:ext>
            </a:extLst>
          </p:cNvPr>
          <p:cNvPicPr>
            <a:picLocks noChangeAspect="1"/>
          </p:cNvPicPr>
          <p:nvPr/>
        </p:nvPicPr>
        <p:blipFill>
          <a:blip r:embed="rId2"/>
          <a:stretch>
            <a:fillRect/>
          </a:stretch>
        </p:blipFill>
        <p:spPr>
          <a:xfrm>
            <a:off x="-6865" y="15703"/>
            <a:ext cx="12192000" cy="6852646"/>
          </a:xfrm>
          <a:prstGeom prst="rect">
            <a:avLst/>
          </a:prstGeom>
        </p:spPr>
      </p:pic>
      <p:pic>
        <p:nvPicPr>
          <p:cNvPr id="2" name="Picture 1" descr="A person with a beard&#10;&#10;AI-generated content may be incorrect.">
            <a:extLst>
              <a:ext uri="{FF2B5EF4-FFF2-40B4-BE49-F238E27FC236}">
                <a16:creationId xmlns:a16="http://schemas.microsoft.com/office/drawing/2014/main" id="{3849DAB8-29D4-02E5-F585-94E9BD6AD600}"/>
              </a:ext>
            </a:extLst>
          </p:cNvPr>
          <p:cNvPicPr>
            <a:picLocks noChangeAspect="1"/>
          </p:cNvPicPr>
          <p:nvPr/>
        </p:nvPicPr>
        <p:blipFill>
          <a:blip r:embed="rId3"/>
          <a:stretch>
            <a:fillRect/>
          </a:stretch>
        </p:blipFill>
        <p:spPr>
          <a:xfrm>
            <a:off x="10155811" y="141074"/>
            <a:ext cx="1993600" cy="2333050"/>
          </a:xfrm>
          <a:prstGeom prst="rect">
            <a:avLst/>
          </a:prstGeom>
        </p:spPr>
      </p:pic>
      <p:pic>
        <p:nvPicPr>
          <p:cNvPr id="3" name="Picture 2">
            <a:extLst>
              <a:ext uri="{FF2B5EF4-FFF2-40B4-BE49-F238E27FC236}">
                <a16:creationId xmlns:a16="http://schemas.microsoft.com/office/drawing/2014/main" id="{344BD77C-3912-C40D-9374-E8EA9BDD6C5A}"/>
              </a:ext>
            </a:extLst>
          </p:cNvPr>
          <p:cNvPicPr>
            <a:picLocks noChangeAspect="1"/>
          </p:cNvPicPr>
          <p:nvPr/>
        </p:nvPicPr>
        <p:blipFill>
          <a:blip r:embed="rId4"/>
          <a:stretch>
            <a:fillRect/>
          </a:stretch>
        </p:blipFill>
        <p:spPr>
          <a:xfrm>
            <a:off x="-1" y="6375024"/>
            <a:ext cx="12192000" cy="471682"/>
          </a:xfrm>
          <a:prstGeom prst="rect">
            <a:avLst/>
          </a:prstGeom>
        </p:spPr>
      </p:pic>
      <p:sp>
        <p:nvSpPr>
          <p:cNvPr id="4" name="TextBox 3">
            <a:extLst>
              <a:ext uri="{FF2B5EF4-FFF2-40B4-BE49-F238E27FC236}">
                <a16:creationId xmlns:a16="http://schemas.microsoft.com/office/drawing/2014/main" id="{9FAF9C2A-1586-D398-7D42-8DD852452071}"/>
              </a:ext>
            </a:extLst>
          </p:cNvPr>
          <p:cNvSpPr txBox="1"/>
          <p:nvPr/>
        </p:nvSpPr>
        <p:spPr>
          <a:xfrm>
            <a:off x="1209589" y="3873157"/>
            <a:ext cx="55303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mbria"/>
                <a:ea typeface="Cambria"/>
              </a:rPr>
              <a:t>Cryptographically Secured Logging System</a:t>
            </a:r>
          </a:p>
        </p:txBody>
      </p:sp>
      <p:sp>
        <p:nvSpPr>
          <p:cNvPr id="6" name="TextBox 5">
            <a:extLst>
              <a:ext uri="{FF2B5EF4-FFF2-40B4-BE49-F238E27FC236}">
                <a16:creationId xmlns:a16="http://schemas.microsoft.com/office/drawing/2014/main" id="{50112864-F8F8-A4E3-FB19-1F7272E46281}"/>
              </a:ext>
            </a:extLst>
          </p:cNvPr>
          <p:cNvSpPr txBox="1"/>
          <p:nvPr/>
        </p:nvSpPr>
        <p:spPr>
          <a:xfrm>
            <a:off x="1209589" y="5246129"/>
            <a:ext cx="35807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mbria"/>
                <a:ea typeface="Cambria"/>
              </a:rPr>
              <a:t>Specialization: Cyber Security</a:t>
            </a:r>
            <a:endParaRPr lang="en-US"/>
          </a:p>
        </p:txBody>
      </p:sp>
      <p:sp>
        <p:nvSpPr>
          <p:cNvPr id="7" name="object 8">
            <a:extLst>
              <a:ext uri="{FF2B5EF4-FFF2-40B4-BE49-F238E27FC236}">
                <a16:creationId xmlns:a16="http://schemas.microsoft.com/office/drawing/2014/main" id="{F5BFD92F-DE9F-4645-9C41-427D4381275E}"/>
              </a:ext>
            </a:extLst>
          </p:cNvPr>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18</a:t>
            </a:r>
            <a:endParaRPr sz="1400" b="1" dirty="0">
              <a:solidFill>
                <a:srgbClr val="000000"/>
              </a:solidFill>
              <a:latin typeface="Cambria"/>
              <a:cs typeface="Cambria"/>
            </a:endParaRPr>
          </a:p>
        </p:txBody>
      </p:sp>
      <p:sp>
        <p:nvSpPr>
          <p:cNvPr id="8" name="object 9">
            <a:extLst>
              <a:ext uri="{FF2B5EF4-FFF2-40B4-BE49-F238E27FC236}">
                <a16:creationId xmlns:a16="http://schemas.microsoft.com/office/drawing/2014/main" id="{31A572AC-1EA7-4358-BA8A-C94C07CFB5CB}"/>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1372184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5DC9535B-87B0-623A-BD3D-7F229966155C}"/>
              </a:ext>
            </a:extLst>
          </p:cNvPr>
          <p:cNvSpPr txBox="1"/>
          <p:nvPr/>
        </p:nvSpPr>
        <p:spPr>
          <a:xfrm>
            <a:off x="772025" y="392086"/>
            <a:ext cx="9642393" cy="488788"/>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911"/>
              </a:lnSpc>
            </a:pPr>
            <a:r>
              <a:rPr lang="en-US" sz="3200" b="1" spc="-17" dirty="0">
                <a:ea typeface="Calibri"/>
                <a:cs typeface="Calibri"/>
              </a:rPr>
              <a:t>Cryptographically Secured Logging System </a:t>
            </a:r>
          </a:p>
        </p:txBody>
      </p:sp>
      <p:sp>
        <p:nvSpPr>
          <p:cNvPr id="5" name="TextBox 15">
            <a:extLst>
              <a:ext uri="{FF2B5EF4-FFF2-40B4-BE49-F238E27FC236}">
                <a16:creationId xmlns:a16="http://schemas.microsoft.com/office/drawing/2014/main" id="{9E672CE8-27DA-84BF-B635-FA4E992DF2AA}"/>
              </a:ext>
            </a:extLst>
          </p:cNvPr>
          <p:cNvSpPr txBox="1"/>
          <p:nvPr/>
        </p:nvSpPr>
        <p:spPr>
          <a:xfrm>
            <a:off x="220819" y="1490532"/>
            <a:ext cx="2360008" cy="466481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p:txBody>
      </p:sp>
      <p:sp>
        <p:nvSpPr>
          <p:cNvPr id="6" name="Rectangle 5">
            <a:extLst>
              <a:ext uri="{FF2B5EF4-FFF2-40B4-BE49-F238E27FC236}">
                <a16:creationId xmlns:a16="http://schemas.microsoft.com/office/drawing/2014/main" id="{983E91F5-D773-EAC4-C752-A8AD191A19AD}"/>
              </a:ext>
            </a:extLst>
          </p:cNvPr>
          <p:cNvSpPr/>
          <p:nvPr/>
        </p:nvSpPr>
        <p:spPr>
          <a:xfrm>
            <a:off x="768820" y="1379864"/>
            <a:ext cx="4988205" cy="221320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buFont typeface="Arial"/>
              <a:buChar char="•"/>
            </a:pPr>
            <a:endParaRPr lang="en-US" sz="1400" dirty="0">
              <a:solidFill>
                <a:schemeClr val="tx1"/>
              </a:solidFill>
              <a:ea typeface="+mn-lt"/>
              <a:cs typeface="+mn-lt"/>
            </a:endParaRPr>
          </a:p>
          <a:p>
            <a:pPr>
              <a:buFont typeface="Arial"/>
              <a:buChar char="•"/>
            </a:pPr>
            <a:endParaRPr lang="en-US" sz="1400" dirty="0">
              <a:solidFill>
                <a:schemeClr val="tx1"/>
              </a:solidFill>
              <a:ea typeface="+mn-lt"/>
              <a:cs typeface="+mn-lt"/>
            </a:endParaRPr>
          </a:p>
          <a:p>
            <a:pPr>
              <a:buFont typeface="Arial"/>
              <a:buChar char="•"/>
            </a:pPr>
            <a:r>
              <a:rPr lang="en-US" sz="1600" dirty="0">
                <a:solidFill>
                  <a:schemeClr val="tx1"/>
                </a:solidFill>
                <a:ea typeface="+mn-lt"/>
                <a:cs typeface="+mn-lt"/>
              </a:rPr>
              <a:t>SMEs are forced to choose between security, performance, and cost.</a:t>
            </a:r>
            <a:endParaRPr lang="en-US" sz="1600">
              <a:solidFill>
                <a:schemeClr val="tx1"/>
              </a:solidFill>
            </a:endParaRPr>
          </a:p>
          <a:p>
            <a:pPr>
              <a:buFont typeface="Arial"/>
              <a:buChar char="•"/>
            </a:pPr>
            <a:r>
              <a:rPr lang="en-US" sz="1600" dirty="0">
                <a:solidFill>
                  <a:schemeClr val="tx1"/>
                </a:solidFill>
                <a:ea typeface="+mn-lt"/>
                <a:cs typeface="+mn-lt"/>
              </a:rPr>
              <a:t>No commercial logging product offers tamper-proof integrity, data confidentiality, and high performance at an SME-affordable price.</a:t>
            </a:r>
            <a:endParaRPr lang="en-US" sz="1600">
              <a:solidFill>
                <a:schemeClr val="tx1"/>
              </a:solidFill>
            </a:endParaRPr>
          </a:p>
          <a:p>
            <a:pPr>
              <a:buFont typeface="Arial"/>
              <a:buChar char="•"/>
            </a:pPr>
            <a:r>
              <a:rPr lang="en-US" sz="1600" dirty="0">
                <a:solidFill>
                  <a:schemeClr val="tx1"/>
                </a:solidFill>
                <a:ea typeface="+mn-lt"/>
                <a:cs typeface="+mn-lt"/>
              </a:rPr>
              <a:t>A clear market gap exists for a lightweight, all-in-one secure logging solution.</a:t>
            </a:r>
            <a:endParaRPr lang="en-US" sz="1600" dirty="0">
              <a:solidFill>
                <a:schemeClr val="tx1"/>
              </a:solidFill>
            </a:endParaRPr>
          </a:p>
          <a:p>
            <a:pPr marL="285750" indent="-285750">
              <a:buFont typeface="Arial"/>
              <a:buChar char="•"/>
            </a:pPr>
            <a:endParaRPr lang="en-US" sz="1600" dirty="0">
              <a:solidFill>
                <a:schemeClr val="tx1"/>
              </a:solidFill>
            </a:endParaRPr>
          </a:p>
          <a:p>
            <a:endParaRPr lang="en-US" sz="1600">
              <a:solidFill>
                <a:schemeClr val="tx1"/>
              </a:solidFill>
              <a:ea typeface="Calibri"/>
              <a:cs typeface="Calibri"/>
            </a:endParaRPr>
          </a:p>
          <a:p>
            <a:endParaRPr lang="en-US" sz="1600">
              <a:solidFill>
                <a:schemeClr val="tx1"/>
              </a:solidFill>
              <a:ea typeface="Calibri"/>
              <a:cs typeface="Calibri"/>
            </a:endParaRPr>
          </a:p>
        </p:txBody>
      </p:sp>
      <p:sp>
        <p:nvSpPr>
          <p:cNvPr id="7" name="Rectangle 6">
            <a:extLst>
              <a:ext uri="{FF2B5EF4-FFF2-40B4-BE49-F238E27FC236}">
                <a16:creationId xmlns:a16="http://schemas.microsoft.com/office/drawing/2014/main" id="{BD902DB1-2833-4EBB-3BFB-01FF6CD71E32}"/>
              </a:ext>
            </a:extLst>
          </p:cNvPr>
          <p:cNvSpPr/>
          <p:nvPr/>
        </p:nvSpPr>
        <p:spPr>
          <a:xfrm>
            <a:off x="6096630" y="1373928"/>
            <a:ext cx="5544591" cy="221826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buFont typeface="Arial"/>
              <a:buChar char="•"/>
            </a:pPr>
            <a:endParaRPr lang="en-US" sz="1200" dirty="0">
              <a:solidFill>
                <a:srgbClr val="F9FAFB"/>
              </a:solidFill>
              <a:ea typeface="+mn-lt"/>
              <a:cs typeface="+mn-lt"/>
            </a:endParaRPr>
          </a:p>
          <a:p>
            <a:pPr lvl="1">
              <a:buFont typeface="Arial"/>
              <a:buChar char="•"/>
            </a:pPr>
            <a:endParaRPr lang="en-US" sz="1200" dirty="0">
              <a:solidFill>
                <a:srgbClr val="F9FAFB"/>
              </a:solidFill>
              <a:ea typeface="+mn-lt"/>
              <a:cs typeface="+mn-lt"/>
            </a:endParaRPr>
          </a:p>
          <a:p>
            <a:pPr lvl="1">
              <a:buFont typeface="Arial"/>
              <a:buChar char="•"/>
            </a:pPr>
            <a:endParaRPr lang="en-US" sz="1200" dirty="0">
              <a:solidFill>
                <a:schemeClr val="tx1"/>
              </a:solidFill>
              <a:ea typeface="+mn-lt"/>
              <a:cs typeface="+mn-lt"/>
            </a:endParaRPr>
          </a:p>
          <a:p>
            <a:pPr lvl="1">
              <a:buFont typeface="Arial"/>
              <a:buChar char="•"/>
            </a:pPr>
            <a:endParaRPr lang="en-US" sz="1200" dirty="0">
              <a:solidFill>
                <a:schemeClr val="tx1"/>
              </a:solidFill>
              <a:ea typeface="+mn-lt"/>
              <a:cs typeface="+mn-lt"/>
            </a:endParaRPr>
          </a:p>
          <a:p>
            <a:pPr lvl="1">
              <a:buFont typeface="Arial"/>
              <a:buChar char="•"/>
            </a:pPr>
            <a:endParaRPr lang="en-US" sz="1400" dirty="0">
              <a:solidFill>
                <a:schemeClr val="tx1"/>
              </a:solidFill>
              <a:ea typeface="+mn-lt"/>
              <a:cs typeface="+mn-lt"/>
            </a:endParaRPr>
          </a:p>
          <a:p>
            <a:pPr lvl="1">
              <a:buFont typeface="Arial"/>
              <a:buChar char="•"/>
            </a:pPr>
            <a:endParaRPr lang="en-US" sz="1400" dirty="0">
              <a:solidFill>
                <a:schemeClr val="tx1"/>
              </a:solidFill>
              <a:ea typeface="+mn-lt"/>
              <a:cs typeface="+mn-lt"/>
            </a:endParaRPr>
          </a:p>
          <a:p>
            <a:pPr lvl="1"/>
            <a:r>
              <a:rPr lang="en-US" sz="1600" dirty="0">
                <a:solidFill>
                  <a:schemeClr val="tx1"/>
                </a:solidFill>
                <a:ea typeface="+mn-lt"/>
                <a:cs typeface="+mn-lt"/>
              </a:rPr>
              <a:t>No published work provides a unified architecture that combines Merkle Trees (for efficiency), Forward Security (for long-term integrity), a crash-resilient protocol (for robustness), and Selective Encryption (for compliance) into a single, lightweight system designed for endpoint constraints.</a:t>
            </a:r>
            <a:endParaRPr lang="en-US" sz="1600">
              <a:solidFill>
                <a:schemeClr val="tx1"/>
              </a:solidFill>
            </a:endParaRPr>
          </a:p>
          <a:p>
            <a:pPr lvl="1"/>
            <a:endParaRPr lang="en-US" sz="1600" dirty="0">
              <a:solidFill>
                <a:schemeClr val="tx1"/>
              </a:solidFill>
            </a:endParaRPr>
          </a:p>
          <a:p>
            <a:pPr>
              <a:buFont typeface="Arial"/>
              <a:buChar char="•"/>
            </a:pPr>
            <a:endParaRPr lang="en-US"/>
          </a:p>
          <a:p>
            <a:br>
              <a:rPr lang="en-US" dirty="0"/>
            </a:br>
            <a:endParaRPr lang="en-US" dirty="0"/>
          </a:p>
          <a:p>
            <a:pPr marL="285750" indent="-285750">
              <a:buFont typeface="Arial"/>
              <a:buChar char="•"/>
            </a:pPr>
            <a:endParaRPr lang="en-US" sz="1600" dirty="0">
              <a:solidFill>
                <a:schemeClr val="tx1"/>
              </a:solidFill>
            </a:endParaRPr>
          </a:p>
          <a:p>
            <a:endParaRPr lang="en-US" sz="1600">
              <a:solidFill>
                <a:schemeClr val="tx1"/>
              </a:solidFill>
              <a:ea typeface="Calibri"/>
              <a:cs typeface="Calibri"/>
            </a:endParaRPr>
          </a:p>
        </p:txBody>
      </p:sp>
      <p:sp>
        <p:nvSpPr>
          <p:cNvPr id="8" name="Rectangle 7">
            <a:extLst>
              <a:ext uri="{FF2B5EF4-FFF2-40B4-BE49-F238E27FC236}">
                <a16:creationId xmlns:a16="http://schemas.microsoft.com/office/drawing/2014/main" id="{ADEA1EA2-192C-C3E7-F86C-366269BDA104}"/>
              </a:ext>
            </a:extLst>
          </p:cNvPr>
          <p:cNvSpPr/>
          <p:nvPr/>
        </p:nvSpPr>
        <p:spPr>
          <a:xfrm>
            <a:off x="773614" y="4019873"/>
            <a:ext cx="4978134" cy="2209767"/>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buFont typeface="Arial"/>
              <a:buChar char="•"/>
            </a:pPr>
            <a:r>
              <a:rPr lang="en-US" sz="1400" dirty="0">
                <a:solidFill>
                  <a:schemeClr val="tx1"/>
                </a:solidFill>
                <a:ea typeface="+mn-lt"/>
                <a:cs typeface="+mn-lt"/>
              </a:rPr>
              <a:t> </a:t>
            </a:r>
            <a:r>
              <a:rPr lang="en-US" sz="1600" dirty="0">
                <a:solidFill>
                  <a:schemeClr val="tx1"/>
                </a:solidFill>
                <a:ea typeface="+mn-lt"/>
                <a:cs typeface="+mn-lt"/>
              </a:rPr>
              <a:t>Tamper-proof but slow verification.</a:t>
            </a:r>
            <a:endParaRPr lang="en-US" sz="1600">
              <a:solidFill>
                <a:schemeClr val="tx1"/>
              </a:solidFill>
              <a:ea typeface="Calibri"/>
              <a:cs typeface="Calibri"/>
            </a:endParaRPr>
          </a:p>
          <a:p>
            <a:pPr>
              <a:buFont typeface="Arial"/>
              <a:buChar char="•"/>
            </a:pPr>
            <a:r>
              <a:rPr lang="en-US" sz="1600" dirty="0">
                <a:solidFill>
                  <a:schemeClr val="tx1"/>
                </a:solidFill>
                <a:ea typeface="+mn-lt"/>
                <a:cs typeface="+mn-lt"/>
              </a:rPr>
              <a:t> Immutable but very high cost, latency, and storage overhead.</a:t>
            </a:r>
            <a:endParaRPr lang="en-US" sz="1600">
              <a:solidFill>
                <a:schemeClr val="tx1"/>
              </a:solidFill>
            </a:endParaRPr>
          </a:p>
          <a:p>
            <a:pPr>
              <a:buFont typeface="Arial"/>
              <a:buChar char="•"/>
            </a:pPr>
            <a:r>
              <a:rPr lang="en-US" sz="1600" dirty="0">
                <a:solidFill>
                  <a:schemeClr val="tx1"/>
                </a:solidFill>
                <a:ea typeface="+mn-lt"/>
                <a:cs typeface="+mn-lt"/>
              </a:rPr>
              <a:t>Often lack crash-resilience, confidentiality, or are not designed for lightweight deployment.</a:t>
            </a:r>
            <a:endParaRPr lang="en-US" sz="1600">
              <a:solidFill>
                <a:schemeClr val="tx1"/>
              </a:solidFill>
            </a:endParaRPr>
          </a:p>
          <a:p>
            <a:pPr marL="228600" indent="-228600">
              <a:buFont typeface=""/>
              <a:buChar char="•"/>
            </a:pPr>
            <a:endParaRPr lang="en-US" sz="1600" dirty="0">
              <a:solidFill>
                <a:schemeClr val="tx1">
                  <a:lumMod val="95000"/>
                  <a:lumOff val="5000"/>
                </a:schemeClr>
              </a:solidFill>
              <a:ea typeface="Calibri"/>
              <a:cs typeface="Calibri"/>
            </a:endParaRPr>
          </a:p>
        </p:txBody>
      </p:sp>
      <p:sp>
        <p:nvSpPr>
          <p:cNvPr id="9" name="Rectangle 8">
            <a:extLst>
              <a:ext uri="{FF2B5EF4-FFF2-40B4-BE49-F238E27FC236}">
                <a16:creationId xmlns:a16="http://schemas.microsoft.com/office/drawing/2014/main" id="{D9F6DCB3-67D2-50B2-3106-06002D94B49B}"/>
              </a:ext>
            </a:extLst>
          </p:cNvPr>
          <p:cNvSpPr/>
          <p:nvPr/>
        </p:nvSpPr>
        <p:spPr>
          <a:xfrm>
            <a:off x="6100440" y="4023560"/>
            <a:ext cx="5534604" cy="21944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400" dirty="0">
              <a:solidFill>
                <a:schemeClr val="tx1"/>
              </a:solidFill>
              <a:ea typeface="+mn-lt"/>
              <a:cs typeface="+mn-lt"/>
            </a:endParaRPr>
          </a:p>
          <a:p>
            <a:pPr>
              <a:buFont typeface="Arial"/>
              <a:buChar char="•"/>
            </a:pPr>
            <a:r>
              <a:rPr lang="en-US" sz="1600" dirty="0">
                <a:solidFill>
                  <a:schemeClr val="tx1"/>
                </a:solidFill>
                <a:ea typeface="+mn-lt"/>
                <a:cs typeface="+mn-lt"/>
              </a:rPr>
              <a:t>Using Merkle Trees for fast auditing.</a:t>
            </a:r>
            <a:endParaRPr lang="en-US" sz="1600">
              <a:solidFill>
                <a:schemeClr val="tx1"/>
              </a:solidFill>
            </a:endParaRPr>
          </a:p>
          <a:p>
            <a:pPr>
              <a:buFont typeface="Arial"/>
              <a:buChar char="•"/>
            </a:pPr>
            <a:r>
              <a:rPr lang="en-US" sz="1600" dirty="0">
                <a:solidFill>
                  <a:schemeClr val="tx1"/>
                </a:solidFill>
                <a:ea typeface="+mn-lt"/>
                <a:cs typeface="+mn-lt"/>
              </a:rPr>
              <a:t>Detects tampering even after a system crash.</a:t>
            </a:r>
            <a:endParaRPr lang="en-US" sz="1600">
              <a:solidFill>
                <a:schemeClr val="tx1"/>
              </a:solidFill>
            </a:endParaRPr>
          </a:p>
          <a:p>
            <a:pPr>
              <a:buFont typeface="Arial"/>
              <a:buChar char="•"/>
            </a:pPr>
            <a:r>
              <a:rPr lang="en-US" sz="1600" dirty="0">
                <a:solidFill>
                  <a:schemeClr val="tx1"/>
                </a:solidFill>
                <a:ea typeface="+mn-lt"/>
                <a:cs typeface="+mn-lt"/>
              </a:rPr>
              <a:t>Protects sensitive PII for GDPR/HIPAA compliance.</a:t>
            </a:r>
            <a:endParaRPr lang="en-US" sz="1600">
              <a:solidFill>
                <a:schemeClr val="tx1"/>
              </a:solidFill>
            </a:endParaRPr>
          </a:p>
          <a:p>
            <a:pPr>
              <a:buFont typeface="Arial"/>
              <a:buChar char="•"/>
            </a:pPr>
            <a:r>
              <a:rPr lang="en-US" sz="1600" dirty="0">
                <a:solidFill>
                  <a:schemeClr val="tx1"/>
                </a:solidFill>
                <a:ea typeface="+mn-lt"/>
                <a:cs typeface="+mn-lt"/>
              </a:rPr>
              <a:t>Uses blockchain as a cheap, immutable witness for trust.</a:t>
            </a:r>
            <a:endParaRPr lang="en-US" sz="1600" dirty="0">
              <a:solidFill>
                <a:schemeClr val="tx1"/>
              </a:solidFill>
            </a:endParaRPr>
          </a:p>
          <a:p>
            <a:pPr marL="285750" indent="-285750">
              <a:buFont typeface="Arial"/>
              <a:buChar char="•"/>
            </a:pPr>
            <a:endParaRPr lang="en-US" sz="1600" dirty="0">
              <a:solidFill>
                <a:schemeClr val="tx1">
                  <a:lumMod val="95000"/>
                  <a:lumOff val="5000"/>
                </a:schemeClr>
              </a:solidFill>
              <a:ea typeface="Calibri"/>
              <a:cs typeface="Calibri"/>
            </a:endParaRPr>
          </a:p>
          <a:p>
            <a:endParaRPr lang="en-US"/>
          </a:p>
        </p:txBody>
      </p:sp>
      <p:sp>
        <p:nvSpPr>
          <p:cNvPr id="10" name="TextBox 6">
            <a:extLst>
              <a:ext uri="{FF2B5EF4-FFF2-40B4-BE49-F238E27FC236}">
                <a16:creationId xmlns:a16="http://schemas.microsoft.com/office/drawing/2014/main" id="{3625BC72-68F4-2F53-927F-ED79CC96132A}"/>
              </a:ext>
            </a:extLst>
          </p:cNvPr>
          <p:cNvSpPr txBox="1"/>
          <p:nvPr/>
        </p:nvSpPr>
        <p:spPr>
          <a:xfrm>
            <a:off x="2376098" y="984033"/>
            <a:ext cx="2981063"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solidFill>
                  <a:srgbClr val="C00000"/>
                </a:solidFill>
                <a:ea typeface="Calibri"/>
                <a:cs typeface="Calibri"/>
              </a:rPr>
              <a:t>Proven Gap</a:t>
            </a:r>
            <a:endParaRPr lang="en-US" sz="2000" b="1">
              <a:solidFill>
                <a:srgbClr val="C00000"/>
              </a:solidFill>
            </a:endParaRPr>
          </a:p>
        </p:txBody>
      </p:sp>
      <p:sp>
        <p:nvSpPr>
          <p:cNvPr id="11" name="TextBox 7">
            <a:extLst>
              <a:ext uri="{FF2B5EF4-FFF2-40B4-BE49-F238E27FC236}">
                <a16:creationId xmlns:a16="http://schemas.microsoft.com/office/drawing/2014/main" id="{D9C8E0C7-9E51-49B8-268D-F272B6DCC1AA}"/>
              </a:ext>
            </a:extLst>
          </p:cNvPr>
          <p:cNvSpPr txBox="1"/>
          <p:nvPr/>
        </p:nvSpPr>
        <p:spPr>
          <a:xfrm>
            <a:off x="8000132" y="877128"/>
            <a:ext cx="285685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C00000"/>
                </a:solidFill>
                <a:ea typeface="Calibri"/>
                <a:cs typeface="Calibri"/>
              </a:rPr>
              <a:t>Knowledge gap</a:t>
            </a:r>
            <a:endParaRPr lang="en-US" b="1">
              <a:solidFill>
                <a:srgbClr val="C00000"/>
              </a:solidFill>
            </a:endParaRPr>
          </a:p>
        </p:txBody>
      </p:sp>
      <p:sp>
        <p:nvSpPr>
          <p:cNvPr id="12" name="TextBox 11">
            <a:extLst>
              <a:ext uri="{FF2B5EF4-FFF2-40B4-BE49-F238E27FC236}">
                <a16:creationId xmlns:a16="http://schemas.microsoft.com/office/drawing/2014/main" id="{408691F4-D800-7888-17B4-3BDC95A32B9A}"/>
              </a:ext>
            </a:extLst>
          </p:cNvPr>
          <p:cNvSpPr txBox="1"/>
          <p:nvPr/>
        </p:nvSpPr>
        <p:spPr>
          <a:xfrm>
            <a:off x="1401575" y="3650888"/>
            <a:ext cx="381514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C00000"/>
                </a:solidFill>
                <a:ea typeface="Calibri"/>
                <a:cs typeface="Calibri"/>
              </a:rPr>
              <a:t>Shortcomings of Existing  Solution</a:t>
            </a:r>
            <a:endParaRPr lang="en-US" b="1" dirty="0">
              <a:solidFill>
                <a:srgbClr val="C00000"/>
              </a:solidFill>
            </a:endParaRPr>
          </a:p>
        </p:txBody>
      </p:sp>
      <p:sp>
        <p:nvSpPr>
          <p:cNvPr id="13" name="TextBox 12">
            <a:extLst>
              <a:ext uri="{FF2B5EF4-FFF2-40B4-BE49-F238E27FC236}">
                <a16:creationId xmlns:a16="http://schemas.microsoft.com/office/drawing/2014/main" id="{D79E4B1A-203D-E99D-3BA4-383363AFACE1}"/>
              </a:ext>
            </a:extLst>
          </p:cNvPr>
          <p:cNvSpPr txBox="1"/>
          <p:nvPr/>
        </p:nvSpPr>
        <p:spPr>
          <a:xfrm>
            <a:off x="7753712" y="3639589"/>
            <a:ext cx="378153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C00000"/>
                </a:solidFill>
                <a:ea typeface="Calibri"/>
                <a:cs typeface="Calibri"/>
              </a:rPr>
              <a:t>Proposed System</a:t>
            </a:r>
            <a:endParaRPr lang="en-US" b="1">
              <a:solidFill>
                <a:srgbClr val="C00000"/>
              </a:solidFill>
            </a:endParaRPr>
          </a:p>
        </p:txBody>
      </p:sp>
      <p:pic>
        <p:nvPicPr>
          <p:cNvPr id="2" name="Picture 1">
            <a:extLst>
              <a:ext uri="{FF2B5EF4-FFF2-40B4-BE49-F238E27FC236}">
                <a16:creationId xmlns:a16="http://schemas.microsoft.com/office/drawing/2014/main" id="{60910ABE-7540-718A-6436-626572EA2E2E}"/>
              </a:ext>
            </a:extLst>
          </p:cNvPr>
          <p:cNvPicPr>
            <a:picLocks noChangeAspect="1"/>
          </p:cNvPicPr>
          <p:nvPr/>
        </p:nvPicPr>
        <p:blipFill>
          <a:blip r:embed="rId2"/>
          <a:stretch>
            <a:fillRect/>
          </a:stretch>
        </p:blipFill>
        <p:spPr>
          <a:xfrm>
            <a:off x="0" y="6388754"/>
            <a:ext cx="12192000" cy="471682"/>
          </a:xfrm>
          <a:prstGeom prst="rect">
            <a:avLst/>
          </a:prstGeom>
        </p:spPr>
      </p:pic>
      <p:sp>
        <p:nvSpPr>
          <p:cNvPr id="14" name="object 8">
            <a:extLst>
              <a:ext uri="{FF2B5EF4-FFF2-40B4-BE49-F238E27FC236}">
                <a16:creationId xmlns:a16="http://schemas.microsoft.com/office/drawing/2014/main" id="{60B54A6A-602C-45E4-B8F5-4AB6A44984E4}"/>
              </a:ext>
            </a:extLst>
          </p:cNvPr>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19</a:t>
            </a:r>
            <a:endParaRPr sz="1400" b="1" dirty="0">
              <a:solidFill>
                <a:srgbClr val="000000"/>
              </a:solidFill>
              <a:latin typeface="Cambria"/>
              <a:cs typeface="Cambria"/>
            </a:endParaRPr>
          </a:p>
        </p:txBody>
      </p:sp>
      <p:sp>
        <p:nvSpPr>
          <p:cNvPr id="15" name="object 9">
            <a:extLst>
              <a:ext uri="{FF2B5EF4-FFF2-40B4-BE49-F238E27FC236}">
                <a16:creationId xmlns:a16="http://schemas.microsoft.com/office/drawing/2014/main" id="{2AB5F409-3E1C-41A8-B8AF-77108914B30D}"/>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214340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FFCB7-EC63-495B-9ED3-9E3A0892BB67}"/>
              </a:ext>
            </a:extLst>
          </p:cNvPr>
          <p:cNvSpPr>
            <a:spLocks noGrp="1"/>
          </p:cNvSpPr>
          <p:nvPr>
            <p:ph type="ctrTitle"/>
          </p:nvPr>
        </p:nvSpPr>
        <p:spPr>
          <a:xfrm>
            <a:off x="914400" y="-228600"/>
            <a:ext cx="10363200" cy="1470025"/>
          </a:xfrm>
        </p:spPr>
        <p:txBody>
          <a:bodyPr/>
          <a:lstStyle/>
          <a:p>
            <a:r>
              <a:rPr lang="en-US" dirty="0"/>
              <a:t>Overall Project Description</a:t>
            </a:r>
          </a:p>
        </p:txBody>
      </p:sp>
      <p:sp>
        <p:nvSpPr>
          <p:cNvPr id="8" name="Rectangle 7">
            <a:extLst>
              <a:ext uri="{FF2B5EF4-FFF2-40B4-BE49-F238E27FC236}">
                <a16:creationId xmlns:a16="http://schemas.microsoft.com/office/drawing/2014/main" id="{4C1BB9FD-2A5A-496E-ACE7-6661D189682F}"/>
              </a:ext>
            </a:extLst>
          </p:cNvPr>
          <p:cNvSpPr/>
          <p:nvPr/>
        </p:nvSpPr>
        <p:spPr>
          <a:xfrm>
            <a:off x="155903" y="1448218"/>
            <a:ext cx="7571796"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A74DCC-B09D-4711-A972-F5B64BF0F19A}"/>
              </a:ext>
            </a:extLst>
          </p:cNvPr>
          <p:cNvSpPr txBox="1"/>
          <p:nvPr/>
        </p:nvSpPr>
        <p:spPr>
          <a:xfrm>
            <a:off x="617768" y="1447800"/>
            <a:ext cx="6781800" cy="523220"/>
          </a:xfrm>
          <a:prstGeom prst="rect">
            <a:avLst/>
          </a:prstGeom>
          <a:noFill/>
        </p:spPr>
        <p:txBody>
          <a:bodyPr wrap="square" rtlCol="0">
            <a:spAutoFit/>
          </a:bodyPr>
          <a:lstStyle/>
          <a:p>
            <a:pPr algn="ctr"/>
            <a:r>
              <a:rPr lang="en-US" sz="2800" b="1" dirty="0">
                <a:solidFill>
                  <a:schemeClr val="bg1"/>
                </a:solidFill>
              </a:rPr>
              <a:t>Research Problem</a:t>
            </a:r>
          </a:p>
        </p:txBody>
      </p:sp>
      <p:sp>
        <p:nvSpPr>
          <p:cNvPr id="10" name="TextBox 9">
            <a:extLst>
              <a:ext uri="{FF2B5EF4-FFF2-40B4-BE49-F238E27FC236}">
                <a16:creationId xmlns:a16="http://schemas.microsoft.com/office/drawing/2014/main" id="{329D82B9-4E14-4639-9AA5-DB32BE2E038C}"/>
              </a:ext>
            </a:extLst>
          </p:cNvPr>
          <p:cNvSpPr txBox="1"/>
          <p:nvPr/>
        </p:nvSpPr>
        <p:spPr>
          <a:xfrm>
            <a:off x="312968" y="2161819"/>
            <a:ext cx="7391400" cy="3970318"/>
          </a:xfrm>
          <a:prstGeom prst="rect">
            <a:avLst/>
          </a:prstGeom>
          <a:noFill/>
        </p:spPr>
        <p:txBody>
          <a:bodyPr wrap="square" rtlCol="0">
            <a:spAutoFit/>
          </a:bodyPr>
          <a:lstStyle/>
          <a:p>
            <a:r>
              <a:rPr lang="en-US" dirty="0">
                <a:solidFill>
                  <a:schemeClr val="bg1"/>
                </a:solidFill>
              </a:rPr>
              <a:t>Small and medium-sized enterprises (SMEs) face a growing risk from </a:t>
            </a:r>
            <a:r>
              <a:rPr lang="en-US" b="1" dirty="0">
                <a:solidFill>
                  <a:schemeClr val="bg1"/>
                </a:solidFill>
              </a:rPr>
              <a:t>threats</a:t>
            </a:r>
            <a:r>
              <a:rPr lang="en-US" dirty="0">
                <a:solidFill>
                  <a:schemeClr val="bg1"/>
                </a:solidFill>
              </a:rPr>
              <a:t>, both malicious and accidental. </a:t>
            </a:r>
          </a:p>
          <a:p>
            <a:endParaRPr lang="en-US" dirty="0">
              <a:solidFill>
                <a:schemeClr val="bg1"/>
              </a:solidFill>
            </a:endParaRPr>
          </a:p>
          <a:p>
            <a:r>
              <a:rPr lang="en-US" dirty="0">
                <a:solidFill>
                  <a:schemeClr val="bg1"/>
                </a:solidFill>
              </a:rPr>
              <a:t>Enterprise-grade security tools (e.g., SIEMs, EDRs, SOAR platforms) are either </a:t>
            </a:r>
            <a:r>
              <a:rPr lang="en-US" b="1" dirty="0">
                <a:solidFill>
                  <a:schemeClr val="bg1"/>
                </a:solidFill>
              </a:rPr>
              <a:t>too resource-intensive, costly, or complex</a:t>
            </a:r>
            <a:r>
              <a:rPr lang="en-US" dirty="0">
                <a:solidFill>
                  <a:schemeClr val="bg1"/>
                </a:solidFill>
              </a:rPr>
              <a:t> for SMEs to adopt.</a:t>
            </a:r>
          </a:p>
          <a:p>
            <a:endParaRPr lang="en-US" dirty="0">
              <a:solidFill>
                <a:schemeClr val="bg1"/>
              </a:solidFill>
            </a:endParaRPr>
          </a:p>
          <a:p>
            <a:r>
              <a:rPr lang="en-US" dirty="0">
                <a:solidFill>
                  <a:schemeClr val="bg1"/>
                </a:solidFill>
              </a:rPr>
              <a:t>Most enterprise grade solutions utilize AI &amp; ML algorithms which are black box in nature.</a:t>
            </a:r>
          </a:p>
          <a:p>
            <a:endParaRPr lang="en-US" dirty="0">
              <a:solidFill>
                <a:schemeClr val="bg1"/>
              </a:solidFill>
            </a:endParaRPr>
          </a:p>
          <a:p>
            <a:r>
              <a:rPr lang="en-US" dirty="0">
                <a:solidFill>
                  <a:schemeClr val="bg1"/>
                </a:solidFill>
              </a:rPr>
              <a:t>F</a:t>
            </a:r>
            <a:r>
              <a:rPr lang="en-US">
                <a:solidFill>
                  <a:schemeClr val="bg1"/>
                </a:solidFill>
              </a:rPr>
              <a:t>orensic </a:t>
            </a:r>
            <a:r>
              <a:rPr lang="en-US" dirty="0">
                <a:solidFill>
                  <a:schemeClr val="bg1"/>
                </a:solidFill>
              </a:rPr>
              <a:t>logging systems are often centralized and prone to tampering, making it difficult to ensure </a:t>
            </a:r>
            <a:r>
              <a:rPr lang="en-US" b="1" dirty="0">
                <a:solidFill>
                  <a:schemeClr val="bg1"/>
                </a:solidFill>
              </a:rPr>
              <a:t>trustworthy evidence</a:t>
            </a:r>
            <a:r>
              <a:rPr lang="en-US" dirty="0">
                <a:solidFill>
                  <a:schemeClr val="bg1"/>
                </a:solidFill>
              </a:rPr>
              <a:t> during incident response.</a:t>
            </a:r>
          </a:p>
          <a:p>
            <a:endParaRPr lang="en-US" dirty="0">
              <a:solidFill>
                <a:schemeClr val="bg1"/>
              </a:solidFill>
            </a:endParaRPr>
          </a:p>
          <a:p>
            <a:endParaRPr lang="en-US" dirty="0">
              <a:solidFill>
                <a:schemeClr val="bg1"/>
              </a:solidFill>
            </a:endParaRPr>
          </a:p>
        </p:txBody>
      </p:sp>
      <p:pic>
        <p:nvPicPr>
          <p:cNvPr id="16" name="Picture 15">
            <a:extLst>
              <a:ext uri="{FF2B5EF4-FFF2-40B4-BE49-F238E27FC236}">
                <a16:creationId xmlns:a16="http://schemas.microsoft.com/office/drawing/2014/main" id="{A55E5DFF-9EC2-4078-8E1F-BC8835B5FD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4196" y="4313545"/>
            <a:ext cx="2072313" cy="1611799"/>
          </a:xfrm>
          <a:prstGeom prst="rect">
            <a:avLst/>
          </a:prstGeom>
        </p:spPr>
      </p:pic>
      <p:pic>
        <p:nvPicPr>
          <p:cNvPr id="18" name="Picture 17">
            <a:extLst>
              <a:ext uri="{FF2B5EF4-FFF2-40B4-BE49-F238E27FC236}">
                <a16:creationId xmlns:a16="http://schemas.microsoft.com/office/drawing/2014/main" id="{B34D14C5-38A4-4F8A-B121-772135A70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001" y="1241425"/>
            <a:ext cx="1146172" cy="1146172"/>
          </a:xfrm>
          <a:prstGeom prst="rect">
            <a:avLst/>
          </a:prstGeom>
        </p:spPr>
      </p:pic>
      <p:pic>
        <p:nvPicPr>
          <p:cNvPr id="19" name="Picture 18">
            <a:extLst>
              <a:ext uri="{FF2B5EF4-FFF2-40B4-BE49-F238E27FC236}">
                <a16:creationId xmlns:a16="http://schemas.microsoft.com/office/drawing/2014/main" id="{29F37577-13AB-4750-8D60-C0AB244F59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334" y="2287030"/>
            <a:ext cx="2758260" cy="2758260"/>
          </a:xfrm>
          <a:prstGeom prst="rect">
            <a:avLst/>
          </a:prstGeom>
        </p:spPr>
      </p:pic>
      <p:pic>
        <p:nvPicPr>
          <p:cNvPr id="21" name="Picture 20">
            <a:extLst>
              <a:ext uri="{FF2B5EF4-FFF2-40B4-BE49-F238E27FC236}">
                <a16:creationId xmlns:a16="http://schemas.microsoft.com/office/drawing/2014/main" id="{7211BC49-A968-49E5-9320-7C4905CD91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317" y="3543981"/>
            <a:ext cx="2953539" cy="2953539"/>
          </a:xfrm>
          <a:prstGeom prst="rect">
            <a:avLst/>
          </a:prstGeom>
        </p:spPr>
      </p:pic>
      <p:sp>
        <p:nvSpPr>
          <p:cNvPr id="22" name="TextBox 21">
            <a:extLst>
              <a:ext uri="{FF2B5EF4-FFF2-40B4-BE49-F238E27FC236}">
                <a16:creationId xmlns:a16="http://schemas.microsoft.com/office/drawing/2014/main" id="{012B364B-A5A3-4779-8F0A-488E4E4CEB3C}"/>
              </a:ext>
            </a:extLst>
          </p:cNvPr>
          <p:cNvSpPr txBox="1"/>
          <p:nvPr/>
        </p:nvSpPr>
        <p:spPr>
          <a:xfrm>
            <a:off x="10282760" y="2387597"/>
            <a:ext cx="1989677" cy="461665"/>
          </a:xfrm>
          <a:prstGeom prst="rect">
            <a:avLst/>
          </a:prstGeom>
          <a:noFill/>
        </p:spPr>
        <p:txBody>
          <a:bodyPr wrap="square" rtlCol="0">
            <a:spAutoFit/>
          </a:bodyPr>
          <a:lstStyle/>
          <a:p>
            <a:r>
              <a:rPr lang="en-US" sz="1200" dirty="0"/>
              <a:t>Cryptographically secured logging system</a:t>
            </a:r>
          </a:p>
        </p:txBody>
      </p:sp>
      <p:sp>
        <p:nvSpPr>
          <p:cNvPr id="23" name="TextBox 22">
            <a:extLst>
              <a:ext uri="{FF2B5EF4-FFF2-40B4-BE49-F238E27FC236}">
                <a16:creationId xmlns:a16="http://schemas.microsoft.com/office/drawing/2014/main" id="{C5E13ACA-0A13-4E6A-9F79-2C2F79C8E144}"/>
              </a:ext>
            </a:extLst>
          </p:cNvPr>
          <p:cNvSpPr txBox="1"/>
          <p:nvPr/>
        </p:nvSpPr>
        <p:spPr>
          <a:xfrm>
            <a:off x="7944781" y="5925344"/>
            <a:ext cx="1989677" cy="461665"/>
          </a:xfrm>
          <a:prstGeom prst="rect">
            <a:avLst/>
          </a:prstGeom>
          <a:noFill/>
        </p:spPr>
        <p:txBody>
          <a:bodyPr wrap="square" rtlCol="0">
            <a:spAutoFit/>
          </a:bodyPr>
          <a:lstStyle/>
          <a:p>
            <a:r>
              <a:rPr lang="en-US" sz="1200" dirty="0"/>
              <a:t>AI-Powered Behavioral Detection Engine</a:t>
            </a:r>
          </a:p>
        </p:txBody>
      </p:sp>
      <p:sp>
        <p:nvSpPr>
          <p:cNvPr id="24" name="TextBox 23">
            <a:extLst>
              <a:ext uri="{FF2B5EF4-FFF2-40B4-BE49-F238E27FC236}">
                <a16:creationId xmlns:a16="http://schemas.microsoft.com/office/drawing/2014/main" id="{EF89E8C3-7A60-44C1-B802-AB9906FC75BA}"/>
              </a:ext>
            </a:extLst>
          </p:cNvPr>
          <p:cNvSpPr txBox="1"/>
          <p:nvPr/>
        </p:nvSpPr>
        <p:spPr>
          <a:xfrm>
            <a:off x="10210247" y="5686703"/>
            <a:ext cx="1989677" cy="646331"/>
          </a:xfrm>
          <a:prstGeom prst="rect">
            <a:avLst/>
          </a:prstGeom>
          <a:noFill/>
        </p:spPr>
        <p:txBody>
          <a:bodyPr wrap="square" rtlCol="0">
            <a:spAutoFit/>
          </a:bodyPr>
          <a:lstStyle/>
          <a:p>
            <a:pPr algn="ctr"/>
            <a:r>
              <a:rPr lang="en-US" sz="1200" dirty="0"/>
              <a:t>Security Alert Interface with SOAR-Style Automation</a:t>
            </a:r>
          </a:p>
        </p:txBody>
      </p:sp>
      <p:sp>
        <p:nvSpPr>
          <p:cNvPr id="27" name="TextBox 26">
            <a:extLst>
              <a:ext uri="{FF2B5EF4-FFF2-40B4-BE49-F238E27FC236}">
                <a16:creationId xmlns:a16="http://schemas.microsoft.com/office/drawing/2014/main" id="{FC24CC1E-9340-4DD7-B589-EC6D24F06C7C}"/>
              </a:ext>
            </a:extLst>
          </p:cNvPr>
          <p:cNvSpPr txBox="1"/>
          <p:nvPr/>
        </p:nvSpPr>
        <p:spPr>
          <a:xfrm>
            <a:off x="7831019" y="2559503"/>
            <a:ext cx="1989677" cy="461665"/>
          </a:xfrm>
          <a:prstGeom prst="rect">
            <a:avLst/>
          </a:prstGeom>
          <a:noFill/>
        </p:spPr>
        <p:txBody>
          <a:bodyPr wrap="square" rtlCol="0">
            <a:spAutoFit/>
          </a:bodyPr>
          <a:lstStyle/>
          <a:p>
            <a:pPr algn="ctr"/>
            <a:r>
              <a:rPr lang="en-US" sz="1200" dirty="0"/>
              <a:t>Lightweight Endpoint Agent &amp; Honeypot Module</a:t>
            </a:r>
          </a:p>
        </p:txBody>
      </p:sp>
      <p:pic>
        <p:nvPicPr>
          <p:cNvPr id="29" name="Picture 28">
            <a:extLst>
              <a:ext uri="{FF2B5EF4-FFF2-40B4-BE49-F238E27FC236}">
                <a16:creationId xmlns:a16="http://schemas.microsoft.com/office/drawing/2014/main" id="{F37234EE-7242-41BA-94A8-56875206C6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0135" y="1148489"/>
            <a:ext cx="1453228" cy="1453228"/>
          </a:xfrm>
          <a:prstGeom prst="rect">
            <a:avLst/>
          </a:prstGeom>
        </p:spPr>
      </p:pic>
      <p:pic>
        <p:nvPicPr>
          <p:cNvPr id="31" name="Picture 30">
            <a:extLst>
              <a:ext uri="{FF2B5EF4-FFF2-40B4-BE49-F238E27FC236}">
                <a16:creationId xmlns:a16="http://schemas.microsoft.com/office/drawing/2014/main" id="{F0876B07-D455-40B8-8952-C4E6AD1732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0756" y="746619"/>
            <a:ext cx="4291244" cy="5672772"/>
          </a:xfrm>
          <a:prstGeom prst="rect">
            <a:avLst/>
          </a:prstGeom>
        </p:spPr>
      </p:pic>
    </p:spTree>
    <p:extLst>
      <p:ext uri="{BB962C8B-B14F-4D97-AF65-F5344CB8AC3E}">
        <p14:creationId xmlns:p14="http://schemas.microsoft.com/office/powerpoint/2010/main" val="4150955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AI-generated content may be incorrect.">
            <a:extLst>
              <a:ext uri="{FF2B5EF4-FFF2-40B4-BE49-F238E27FC236}">
                <a16:creationId xmlns:a16="http://schemas.microsoft.com/office/drawing/2014/main" id="{750A8B76-C882-2276-01E6-1197A0837D16}"/>
              </a:ext>
            </a:extLst>
          </p:cNvPr>
          <p:cNvPicPr>
            <a:picLocks noChangeAspect="1"/>
          </p:cNvPicPr>
          <p:nvPr/>
        </p:nvPicPr>
        <p:blipFill>
          <a:blip r:embed="rId2"/>
          <a:stretch>
            <a:fillRect/>
          </a:stretch>
        </p:blipFill>
        <p:spPr>
          <a:xfrm>
            <a:off x="0" y="-28111"/>
            <a:ext cx="12192000" cy="6852646"/>
          </a:xfrm>
          <a:prstGeom prst="rect">
            <a:avLst/>
          </a:prstGeom>
        </p:spPr>
      </p:pic>
      <p:sp>
        <p:nvSpPr>
          <p:cNvPr id="5" name="Rectangle: Rounded Corners 4">
            <a:extLst>
              <a:ext uri="{FF2B5EF4-FFF2-40B4-BE49-F238E27FC236}">
                <a16:creationId xmlns:a16="http://schemas.microsoft.com/office/drawing/2014/main" id="{0E02AE51-B3AF-FA9D-0D41-59E23CB5676C}"/>
              </a:ext>
            </a:extLst>
          </p:cNvPr>
          <p:cNvSpPr/>
          <p:nvPr/>
        </p:nvSpPr>
        <p:spPr>
          <a:xfrm>
            <a:off x="877407" y="1251192"/>
            <a:ext cx="4626742" cy="4969583"/>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b="1" dirty="0">
              <a:solidFill>
                <a:schemeClr val="bg1"/>
              </a:solidFill>
              <a:latin typeface="Calibri"/>
              <a:ea typeface="Calibri"/>
              <a:cs typeface="Calibri"/>
            </a:endParaRPr>
          </a:p>
          <a:p>
            <a:endParaRPr lang="en-US" sz="1600" b="1" dirty="0">
              <a:solidFill>
                <a:schemeClr val="bg1"/>
              </a:solidFill>
              <a:latin typeface="Calibri"/>
              <a:ea typeface="Calibri"/>
              <a:cs typeface="Calibri"/>
            </a:endParaRPr>
          </a:p>
          <a:p>
            <a:endParaRPr lang="en-US" sz="1600" b="1" dirty="0">
              <a:solidFill>
                <a:schemeClr val="bg1"/>
              </a:solidFill>
              <a:latin typeface="Calibri"/>
              <a:ea typeface="Calibri"/>
              <a:cs typeface="Calibri"/>
            </a:endParaRPr>
          </a:p>
          <a:p>
            <a:endParaRPr lang="en-US" sz="1600" b="1" dirty="0">
              <a:solidFill>
                <a:schemeClr val="bg1"/>
              </a:solidFill>
              <a:latin typeface="Calibri"/>
              <a:ea typeface="Calibri"/>
              <a:cs typeface="Calibri"/>
            </a:endParaRPr>
          </a:p>
          <a:p>
            <a:r>
              <a:rPr lang="en-US" b="1" dirty="0">
                <a:solidFill>
                  <a:schemeClr val="tx1"/>
                </a:solidFill>
                <a:latin typeface="Calibri"/>
                <a:ea typeface="Calibri"/>
                <a:cs typeface="Calibri"/>
              </a:rPr>
              <a:t>Key Domains of Specialization</a:t>
            </a:r>
            <a:endParaRPr lang="en-US">
              <a:solidFill>
                <a:schemeClr val="tx1"/>
              </a:solidFill>
              <a:ea typeface="Calibri"/>
              <a:cs typeface="Calibri"/>
            </a:endParaRPr>
          </a:p>
          <a:p>
            <a:pPr>
              <a:buFont typeface="Arial"/>
              <a:buChar char="•"/>
            </a:pPr>
            <a:endParaRPr lang="en-US" dirty="0">
              <a:solidFill>
                <a:schemeClr val="tx1"/>
              </a:solidFill>
              <a:latin typeface="Calibri"/>
              <a:ea typeface="Calibri"/>
              <a:cs typeface="Calibri"/>
            </a:endParaRPr>
          </a:p>
          <a:p>
            <a:pPr marL="285750" indent="-285750">
              <a:buFont typeface="Arial"/>
              <a:buChar char="•"/>
            </a:pPr>
            <a:r>
              <a:rPr lang="en-US" sz="1600" b="1" dirty="0">
                <a:solidFill>
                  <a:schemeClr val="tx1"/>
                </a:solidFill>
                <a:ea typeface="+mn-lt"/>
                <a:cs typeface="+mn-lt"/>
              </a:rPr>
              <a:t>Cryptography</a:t>
            </a:r>
            <a:endParaRPr lang="en-US" sz="1600">
              <a:solidFill>
                <a:schemeClr val="tx1"/>
              </a:solidFill>
            </a:endParaRPr>
          </a:p>
          <a:p>
            <a:pPr marL="742950" lvl="1" indent="-285750">
              <a:buFont typeface="Arial"/>
              <a:buChar char="•"/>
            </a:pPr>
            <a:r>
              <a:rPr lang="en-US" sz="1600" dirty="0">
                <a:solidFill>
                  <a:schemeClr val="tx1"/>
                </a:solidFill>
                <a:ea typeface="+mn-lt"/>
                <a:cs typeface="+mn-lt"/>
              </a:rPr>
              <a:t>Merkle Trees, Forward-Secure Signatures, AES-256-GCM Encryption.</a:t>
            </a:r>
            <a:endParaRPr lang="en-US" sz="1600">
              <a:solidFill>
                <a:schemeClr val="tx1"/>
              </a:solidFill>
            </a:endParaRPr>
          </a:p>
          <a:p>
            <a:pPr marL="285750" indent="-285750">
              <a:buFont typeface="Arial"/>
              <a:buChar char="•"/>
            </a:pPr>
            <a:r>
              <a:rPr lang="en-US" b="1" dirty="0">
                <a:solidFill>
                  <a:schemeClr val="tx1"/>
                </a:solidFill>
                <a:latin typeface="Calibri"/>
                <a:ea typeface="Calibri"/>
                <a:cs typeface="Calibri"/>
              </a:rPr>
              <a:t>Security Engineering</a:t>
            </a:r>
            <a:r>
              <a:rPr lang="en-US" dirty="0">
                <a:solidFill>
                  <a:schemeClr val="tx1"/>
                </a:solidFill>
                <a:latin typeface="Calibri"/>
                <a:ea typeface="Calibri"/>
                <a:cs typeface="Calibri"/>
              </a:rPr>
              <a:t> </a:t>
            </a:r>
            <a:endParaRPr lang="en-US">
              <a:solidFill>
                <a:schemeClr val="tx1"/>
              </a:solidFill>
            </a:endParaRPr>
          </a:p>
          <a:p>
            <a:pPr marL="742950" lvl="1" indent="-285750">
              <a:buFont typeface="Arial"/>
              <a:buChar char="•"/>
            </a:pPr>
            <a:r>
              <a:rPr lang="en-US" sz="1600" dirty="0">
                <a:solidFill>
                  <a:schemeClr val="tx1"/>
                </a:solidFill>
                <a:ea typeface="+mn-lt"/>
                <a:cs typeface="+mn-lt"/>
              </a:rPr>
              <a:t>Crash-Consistency Protocols, Secure API Design, Tamper-Evidence.</a:t>
            </a:r>
            <a:endParaRPr lang="en-US" sz="1600">
              <a:solidFill>
                <a:schemeClr val="tx1"/>
              </a:solidFill>
            </a:endParaRPr>
          </a:p>
          <a:p>
            <a:pPr marL="285750" indent="-285750">
              <a:buFont typeface="Arial"/>
              <a:buChar char="•"/>
            </a:pPr>
            <a:r>
              <a:rPr lang="en-US" sz="1600" b="1" dirty="0">
                <a:solidFill>
                  <a:schemeClr val="tx1"/>
                </a:solidFill>
                <a:ea typeface="+mn-lt"/>
                <a:cs typeface="+mn-lt"/>
              </a:rPr>
              <a:t>Compliance Engineering</a:t>
            </a:r>
            <a:endParaRPr lang="en-US" sz="1600">
              <a:solidFill>
                <a:schemeClr val="tx1"/>
              </a:solidFill>
            </a:endParaRPr>
          </a:p>
          <a:p>
            <a:pPr marL="742950" lvl="1" indent="-285750">
              <a:buFont typeface="Arial"/>
              <a:buChar char="•"/>
            </a:pPr>
            <a:r>
              <a:rPr lang="en-US" sz="1600" dirty="0">
                <a:solidFill>
                  <a:schemeClr val="tx1"/>
                </a:solidFill>
                <a:ea typeface="+mn-lt"/>
                <a:cs typeface="+mn-lt"/>
              </a:rPr>
              <a:t>Technical implementation of GDPR/HIPAA via Selective Encryption.</a:t>
            </a:r>
            <a:endParaRPr lang="en-US" sz="1600">
              <a:solidFill>
                <a:schemeClr val="tx1"/>
              </a:solidFill>
            </a:endParaRPr>
          </a:p>
          <a:p>
            <a:pPr marL="285750" indent="-285750">
              <a:buFont typeface="Arial"/>
              <a:buChar char="•"/>
            </a:pPr>
            <a:r>
              <a:rPr lang="en-US" sz="1600" b="1" dirty="0">
                <a:solidFill>
                  <a:schemeClr val="tx1"/>
                </a:solidFill>
                <a:ea typeface="+mn-lt"/>
                <a:cs typeface="+mn-lt"/>
              </a:rPr>
              <a:t>Lightweight Architecture</a:t>
            </a:r>
            <a:endParaRPr lang="en-US" sz="1600">
              <a:solidFill>
                <a:schemeClr val="tx1"/>
              </a:solidFill>
            </a:endParaRPr>
          </a:p>
          <a:p>
            <a:pPr marL="742950" lvl="1" indent="-285750">
              <a:buFont typeface="Arial"/>
              <a:buChar char="•"/>
            </a:pPr>
            <a:r>
              <a:rPr lang="en-US" sz="1600" dirty="0">
                <a:solidFill>
                  <a:schemeClr val="tx1"/>
                </a:solidFill>
                <a:ea typeface="+mn-lt"/>
                <a:cs typeface="+mn-lt"/>
              </a:rPr>
              <a:t>Designing for low CPU/RAM overhead on endpoint devices.</a:t>
            </a:r>
            <a:endParaRPr lang="en-US" sz="1600">
              <a:solidFill>
                <a:schemeClr val="tx1"/>
              </a:solidFill>
            </a:endParaRPr>
          </a:p>
          <a:p>
            <a:pPr marL="285750" indent="-285750">
              <a:buFont typeface="Arial"/>
              <a:buChar char="•"/>
            </a:pPr>
            <a:endParaRPr lang="en-US" dirty="0"/>
          </a:p>
          <a:p>
            <a:br>
              <a:rPr lang="en-US" dirty="0"/>
            </a:br>
            <a:endParaRPr lang="en-US" dirty="0"/>
          </a:p>
          <a:p>
            <a:pPr algn="ctr"/>
            <a:endParaRPr lang="en-US">
              <a:ea typeface="Calibri"/>
              <a:cs typeface="Calibri"/>
            </a:endParaRPr>
          </a:p>
        </p:txBody>
      </p:sp>
      <p:sp>
        <p:nvSpPr>
          <p:cNvPr id="6" name="Rectangle: Rounded Corners 5">
            <a:extLst>
              <a:ext uri="{FF2B5EF4-FFF2-40B4-BE49-F238E27FC236}">
                <a16:creationId xmlns:a16="http://schemas.microsoft.com/office/drawing/2014/main" id="{3E073ED5-7552-311F-C5FE-41B0B569C6D6}"/>
              </a:ext>
            </a:extLst>
          </p:cNvPr>
          <p:cNvSpPr/>
          <p:nvPr/>
        </p:nvSpPr>
        <p:spPr>
          <a:xfrm>
            <a:off x="6092609" y="1267313"/>
            <a:ext cx="5436874" cy="5088776"/>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chemeClr val="tx1"/>
                </a:solidFill>
                <a:latin typeface="Calibri"/>
                <a:ea typeface="Calibri"/>
                <a:cs typeface="Calibri"/>
              </a:rPr>
              <a:t>Technologies</a:t>
            </a:r>
            <a:endParaRPr lang="en-US">
              <a:solidFill>
                <a:schemeClr val="tx1"/>
              </a:solidFill>
            </a:endParaRPr>
          </a:p>
          <a:p>
            <a:pPr marL="285750" indent="-285750">
              <a:buFont typeface="Arial,Sans-Serif"/>
              <a:buChar char="•"/>
            </a:pPr>
            <a:endParaRPr lang="en-US" dirty="0">
              <a:solidFill>
                <a:schemeClr val="tx1"/>
              </a:solidFill>
              <a:latin typeface="Calibri"/>
              <a:ea typeface="Calibri"/>
              <a:cs typeface="Calibri"/>
            </a:endParaRPr>
          </a:p>
          <a:p>
            <a:pPr marL="285750" indent="-285750">
              <a:buFont typeface="Arial,Sans-Serif"/>
              <a:buChar char="•"/>
            </a:pPr>
            <a:r>
              <a:rPr lang="en-US" sz="1600" b="1" dirty="0">
                <a:solidFill>
                  <a:schemeClr val="tx1"/>
                </a:solidFill>
                <a:ea typeface="+mn-lt"/>
                <a:cs typeface="+mn-lt"/>
              </a:rPr>
              <a:t>Python &amp; </a:t>
            </a:r>
            <a:r>
              <a:rPr lang="en-US" sz="1600" b="1" err="1">
                <a:solidFill>
                  <a:schemeClr val="tx1"/>
                </a:solidFill>
                <a:ea typeface="+mn-lt"/>
                <a:cs typeface="+mn-lt"/>
              </a:rPr>
              <a:t>PyCryptodome</a:t>
            </a:r>
            <a:endParaRPr lang="en-US" sz="1600" b="1">
              <a:solidFill>
                <a:schemeClr val="tx1"/>
              </a:solidFill>
              <a:ea typeface="+mn-lt"/>
              <a:cs typeface="+mn-lt"/>
            </a:endParaRPr>
          </a:p>
          <a:p>
            <a:pPr marL="742950" lvl="1" indent="-285750">
              <a:buFont typeface="Arial,Sans-Serif"/>
              <a:buChar char="•"/>
            </a:pPr>
            <a:r>
              <a:rPr lang="en-US" sz="1600" dirty="0">
                <a:solidFill>
                  <a:schemeClr val="tx1"/>
                </a:solidFill>
                <a:ea typeface="+mn-lt"/>
                <a:cs typeface="+mn-lt"/>
              </a:rPr>
              <a:t>For cryptographic operations (hashing, signing, encryption).</a:t>
            </a:r>
            <a:endParaRPr lang="en-US" sz="1600">
              <a:solidFill>
                <a:schemeClr val="tx1"/>
              </a:solidFill>
              <a:ea typeface="+mn-lt"/>
              <a:cs typeface="+mn-lt"/>
            </a:endParaRPr>
          </a:p>
          <a:p>
            <a:pPr marL="285750" indent="-285750">
              <a:buFont typeface="Arial,Sans-Serif"/>
              <a:buChar char="•"/>
            </a:pPr>
            <a:r>
              <a:rPr lang="en-US" sz="1600" b="1" dirty="0">
                <a:solidFill>
                  <a:schemeClr val="tx1"/>
                </a:solidFill>
                <a:ea typeface="+mn-lt"/>
                <a:cs typeface="+mn-lt"/>
              </a:rPr>
              <a:t>Merkle Trees</a:t>
            </a:r>
            <a:endParaRPr lang="en-US" sz="1600">
              <a:solidFill>
                <a:schemeClr val="tx1"/>
              </a:solidFill>
              <a:latin typeface="Calibri"/>
              <a:ea typeface="Calibri"/>
              <a:cs typeface="Calibri"/>
            </a:endParaRPr>
          </a:p>
          <a:p>
            <a:pPr marL="742950" lvl="1" indent="-285750">
              <a:buFont typeface="Arial,Sans-Serif"/>
              <a:buChar char="•"/>
            </a:pPr>
            <a:r>
              <a:rPr lang="en-US" sz="1600" dirty="0">
                <a:solidFill>
                  <a:schemeClr val="tx1"/>
                </a:solidFill>
                <a:ea typeface="+mn-lt"/>
                <a:cs typeface="+mn-lt"/>
              </a:rPr>
              <a:t>For efficient O(log n) integrity verification.</a:t>
            </a:r>
            <a:endParaRPr lang="en-US" sz="1600">
              <a:solidFill>
                <a:schemeClr val="tx1"/>
              </a:solidFill>
              <a:ea typeface="+mn-lt"/>
              <a:cs typeface="+mn-lt"/>
            </a:endParaRPr>
          </a:p>
          <a:p>
            <a:pPr marL="285750" indent="-285750">
              <a:buFont typeface="Arial,Sans-Serif"/>
              <a:buChar char="•"/>
            </a:pPr>
            <a:r>
              <a:rPr lang="en-US" sz="1600" b="1" dirty="0">
                <a:solidFill>
                  <a:schemeClr val="tx1"/>
                </a:solidFill>
                <a:ea typeface="+mn-lt"/>
                <a:cs typeface="+mn-lt"/>
              </a:rPr>
              <a:t>Lightweight DB (SQLite)</a:t>
            </a:r>
            <a:endParaRPr lang="en-US" sz="1600">
              <a:solidFill>
                <a:schemeClr val="tx1"/>
              </a:solidFill>
            </a:endParaRPr>
          </a:p>
          <a:p>
            <a:pPr marL="742950" lvl="1" indent="-285750">
              <a:buFont typeface="Arial,Sans-Serif"/>
              <a:buChar char="•"/>
            </a:pPr>
            <a:r>
              <a:rPr lang="en-US" sz="1600" dirty="0">
                <a:solidFill>
                  <a:schemeClr val="tx1"/>
                </a:solidFill>
                <a:ea typeface="+mn-lt"/>
                <a:cs typeface="+mn-lt"/>
              </a:rPr>
              <a:t>For secure storage on the endpoint.</a:t>
            </a:r>
            <a:endParaRPr lang="en-US" sz="1600">
              <a:solidFill>
                <a:schemeClr val="tx1"/>
              </a:solidFill>
              <a:ea typeface="+mn-lt"/>
              <a:cs typeface="+mn-lt"/>
            </a:endParaRPr>
          </a:p>
          <a:p>
            <a:pPr marL="285750" indent="-285750">
              <a:buFont typeface="Arial,Sans-Serif"/>
              <a:buChar char="•"/>
            </a:pPr>
            <a:r>
              <a:rPr lang="en-US" sz="1600" b="1" dirty="0">
                <a:solidFill>
                  <a:schemeClr val="tx1"/>
                </a:solidFill>
                <a:ea typeface="+mn-lt"/>
                <a:cs typeface="+mn-lt"/>
              </a:rPr>
              <a:t>Blockchain (Ethereum/QLDB)</a:t>
            </a:r>
          </a:p>
          <a:p>
            <a:pPr marL="742950" lvl="1" indent="-285750">
              <a:buFont typeface="Arial,Sans-Serif"/>
              <a:buChar char="•"/>
            </a:pPr>
            <a:r>
              <a:rPr lang="en-US" sz="1600" dirty="0">
                <a:solidFill>
                  <a:schemeClr val="tx1"/>
                </a:solidFill>
                <a:ea typeface="+mn-lt"/>
                <a:cs typeface="+mn-lt"/>
              </a:rPr>
              <a:t>For cost-effective, hybrid trust anchoring.</a:t>
            </a:r>
            <a:endParaRPr lang="en-US" sz="1600">
              <a:solidFill>
                <a:schemeClr val="tx1"/>
              </a:solidFill>
              <a:ea typeface="+mn-lt"/>
              <a:cs typeface="+mn-lt"/>
            </a:endParaRPr>
          </a:p>
          <a:p>
            <a:br>
              <a:rPr lang="en-US" dirty="0"/>
            </a:br>
            <a:endParaRPr lang="en-US" dirty="0"/>
          </a:p>
          <a:p>
            <a:pPr algn="ctr"/>
            <a:endParaRPr lang="en-US" dirty="0">
              <a:ea typeface="Calibri"/>
              <a:cs typeface="Calibri"/>
            </a:endParaRPr>
          </a:p>
        </p:txBody>
      </p:sp>
      <p:sp>
        <p:nvSpPr>
          <p:cNvPr id="8" name="object 3">
            <a:extLst>
              <a:ext uri="{FF2B5EF4-FFF2-40B4-BE49-F238E27FC236}">
                <a16:creationId xmlns:a16="http://schemas.microsoft.com/office/drawing/2014/main" id="{66A183C0-34EF-3B31-0003-E099309C6343}"/>
              </a:ext>
            </a:extLst>
          </p:cNvPr>
          <p:cNvSpPr txBox="1"/>
          <p:nvPr/>
        </p:nvSpPr>
        <p:spPr>
          <a:xfrm>
            <a:off x="772025" y="392086"/>
            <a:ext cx="9642393" cy="488788"/>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911"/>
              </a:lnSpc>
            </a:pPr>
            <a:r>
              <a:rPr lang="en-US" sz="3200" b="1" spc="-17" dirty="0">
                <a:ea typeface="Calibri"/>
                <a:cs typeface="Calibri"/>
              </a:rPr>
              <a:t>Cryptographically Secured Logging System </a:t>
            </a:r>
          </a:p>
        </p:txBody>
      </p:sp>
      <p:pic>
        <p:nvPicPr>
          <p:cNvPr id="2" name="Picture 1">
            <a:extLst>
              <a:ext uri="{FF2B5EF4-FFF2-40B4-BE49-F238E27FC236}">
                <a16:creationId xmlns:a16="http://schemas.microsoft.com/office/drawing/2014/main" id="{3AAB7699-2D92-6E28-CC81-C228925C817D}"/>
              </a:ext>
            </a:extLst>
          </p:cNvPr>
          <p:cNvPicPr>
            <a:picLocks noChangeAspect="1"/>
          </p:cNvPicPr>
          <p:nvPr/>
        </p:nvPicPr>
        <p:blipFill>
          <a:blip r:embed="rId3"/>
          <a:stretch>
            <a:fillRect/>
          </a:stretch>
        </p:blipFill>
        <p:spPr>
          <a:xfrm>
            <a:off x="0" y="6368159"/>
            <a:ext cx="12192000" cy="478547"/>
          </a:xfrm>
          <a:prstGeom prst="rect">
            <a:avLst/>
          </a:prstGeom>
        </p:spPr>
      </p:pic>
      <p:sp>
        <p:nvSpPr>
          <p:cNvPr id="7" name="object 8">
            <a:extLst>
              <a:ext uri="{FF2B5EF4-FFF2-40B4-BE49-F238E27FC236}">
                <a16:creationId xmlns:a16="http://schemas.microsoft.com/office/drawing/2014/main" id="{874F6CBA-C36A-4353-9BCB-2D61409D26D1}"/>
              </a:ext>
            </a:extLst>
          </p:cNvPr>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20</a:t>
            </a:r>
            <a:endParaRPr sz="1400" b="1" dirty="0">
              <a:solidFill>
                <a:srgbClr val="000000"/>
              </a:solidFill>
              <a:latin typeface="Cambria"/>
              <a:cs typeface="Cambria"/>
            </a:endParaRPr>
          </a:p>
        </p:txBody>
      </p:sp>
      <p:sp>
        <p:nvSpPr>
          <p:cNvPr id="9" name="object 9">
            <a:extLst>
              <a:ext uri="{FF2B5EF4-FFF2-40B4-BE49-F238E27FC236}">
                <a16:creationId xmlns:a16="http://schemas.microsoft.com/office/drawing/2014/main" id="{EF15E13C-FFA9-42C3-AAFC-97F5ECC01DB3}"/>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2546009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BD5F02C-59FB-D500-010D-949CB11ABEA6}"/>
              </a:ext>
            </a:extLst>
          </p:cNvPr>
          <p:cNvSpPr/>
          <p:nvPr/>
        </p:nvSpPr>
        <p:spPr>
          <a:xfrm>
            <a:off x="793891" y="1154225"/>
            <a:ext cx="5093724" cy="5052964"/>
          </a:xfrm>
          <a:prstGeom prst="roundRect">
            <a:avLst/>
          </a:prstGeom>
          <a:solidFill>
            <a:schemeClr val="tx2">
              <a:lumMod val="10000"/>
              <a:lumOff val="90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chemeClr val="tx1"/>
                </a:solidFill>
              </a:rPr>
              <a:t>Validation / Success Criteria</a:t>
            </a:r>
          </a:p>
          <a:p>
            <a:endParaRPr lang="en-US" b="1" dirty="0">
              <a:solidFill>
                <a:schemeClr val="tx1"/>
              </a:solidFill>
              <a:ea typeface="+mn-lt"/>
              <a:cs typeface="+mn-lt"/>
            </a:endParaRPr>
          </a:p>
          <a:p>
            <a:pPr>
              <a:buFont typeface="Arial"/>
              <a:buChar char="•"/>
            </a:pPr>
            <a:r>
              <a:rPr lang="en-US" sz="1600" b="1" dirty="0">
                <a:solidFill>
                  <a:schemeClr val="tx1"/>
                </a:solidFill>
                <a:ea typeface="+mn-lt"/>
                <a:cs typeface="+mn-lt"/>
              </a:rPr>
              <a:t>Detection Accuracy = 100%</a:t>
            </a:r>
          </a:p>
          <a:p>
            <a:pPr lvl="1">
              <a:buFont typeface="Arial"/>
              <a:buChar char="•"/>
            </a:pPr>
            <a:r>
              <a:rPr lang="en-US" sz="1600" dirty="0">
                <a:solidFill>
                  <a:schemeClr val="tx1"/>
                </a:solidFill>
                <a:ea typeface="+mn-lt"/>
                <a:cs typeface="+mn-lt"/>
              </a:rPr>
              <a:t>Tampering, crash-attacks, and key compromise must be detected every time.</a:t>
            </a:r>
          </a:p>
          <a:p>
            <a:pPr>
              <a:buFont typeface="Arial"/>
              <a:buChar char="•"/>
            </a:pPr>
            <a:r>
              <a:rPr lang="en-US" sz="1600" b="1" dirty="0">
                <a:solidFill>
                  <a:schemeClr val="tx1"/>
                </a:solidFill>
                <a:ea typeface="+mn-lt"/>
                <a:cs typeface="+mn-lt"/>
              </a:rPr>
              <a:t>Performance Overhead ≤ 10%</a:t>
            </a:r>
            <a:endParaRPr lang="en-US" sz="1600">
              <a:solidFill>
                <a:schemeClr val="tx1"/>
              </a:solidFill>
            </a:endParaRPr>
          </a:p>
          <a:p>
            <a:pPr lvl="1">
              <a:buFont typeface="Arial"/>
              <a:buChar char="•"/>
            </a:pPr>
            <a:r>
              <a:rPr lang="en-US" sz="1600" dirty="0">
                <a:solidFill>
                  <a:schemeClr val="tx1"/>
                </a:solidFill>
                <a:ea typeface="+mn-lt"/>
                <a:cs typeface="+mn-lt"/>
              </a:rPr>
              <a:t>CPU/RAM usage must be minimal on SME-grade hardware.</a:t>
            </a:r>
            <a:endParaRPr lang="en-US" sz="1600">
              <a:solidFill>
                <a:schemeClr val="tx1"/>
              </a:solidFill>
            </a:endParaRPr>
          </a:p>
          <a:p>
            <a:pPr>
              <a:buFont typeface="Arial"/>
              <a:buChar char="•"/>
            </a:pPr>
            <a:r>
              <a:rPr lang="en-US" sz="1600" b="1" dirty="0">
                <a:solidFill>
                  <a:schemeClr val="tx1"/>
                </a:solidFill>
                <a:ea typeface="+mn-lt"/>
                <a:cs typeface="+mn-lt"/>
              </a:rPr>
              <a:t>Verification Time &lt; 10ms</a:t>
            </a:r>
            <a:endParaRPr lang="en-US" sz="1600">
              <a:solidFill>
                <a:schemeClr val="tx1"/>
              </a:solidFill>
            </a:endParaRPr>
          </a:p>
          <a:p>
            <a:pPr lvl="1">
              <a:buFont typeface="Arial"/>
              <a:buChar char="•"/>
            </a:pPr>
            <a:r>
              <a:rPr lang="en-US" sz="1600" dirty="0">
                <a:solidFill>
                  <a:schemeClr val="tx1"/>
                </a:solidFill>
                <a:ea typeface="+mn-lt"/>
                <a:cs typeface="+mn-lt"/>
              </a:rPr>
              <a:t>For a single log in a set of 1 million entries.</a:t>
            </a:r>
            <a:endParaRPr lang="en-US" sz="1600">
              <a:solidFill>
                <a:schemeClr val="tx1"/>
              </a:solidFill>
            </a:endParaRPr>
          </a:p>
          <a:p>
            <a:pPr>
              <a:buFont typeface="Arial"/>
              <a:buChar char="•"/>
            </a:pPr>
            <a:r>
              <a:rPr lang="en-US" sz="1600" b="1" dirty="0">
                <a:solidFill>
                  <a:schemeClr val="tx1"/>
                </a:solidFill>
                <a:ea typeface="+mn-lt"/>
                <a:cs typeface="+mn-lt"/>
              </a:rPr>
              <a:t>Storage Overhead ≤ 15%</a:t>
            </a:r>
          </a:p>
          <a:p>
            <a:pPr lvl="1">
              <a:buFont typeface="Arial"/>
              <a:buChar char="•"/>
            </a:pPr>
            <a:r>
              <a:rPr lang="en-US" sz="1600" dirty="0">
                <a:solidFill>
                  <a:schemeClr val="tx1"/>
                </a:solidFill>
                <a:ea typeface="+mn-lt"/>
                <a:cs typeface="+mn-lt"/>
              </a:rPr>
              <a:t>Compared to plain text logs.</a:t>
            </a:r>
          </a:p>
          <a:p>
            <a:pPr>
              <a:buFont typeface="Arial"/>
              <a:buChar char="•"/>
            </a:pPr>
            <a:r>
              <a:rPr lang="en-US" sz="1600" b="1" dirty="0">
                <a:solidFill>
                  <a:schemeClr val="tx1"/>
                </a:solidFill>
                <a:ea typeface="+mn-lt"/>
                <a:cs typeface="+mn-lt"/>
              </a:rPr>
              <a:t>Real-Time Operation</a:t>
            </a:r>
            <a:endParaRPr lang="en-US" sz="1600">
              <a:solidFill>
                <a:schemeClr val="tx1"/>
              </a:solidFill>
            </a:endParaRPr>
          </a:p>
          <a:p>
            <a:pPr lvl="1">
              <a:buFont typeface="Arial"/>
              <a:buChar char="•"/>
            </a:pPr>
            <a:r>
              <a:rPr lang="en-US" sz="1600" dirty="0">
                <a:solidFill>
                  <a:schemeClr val="tx1"/>
                </a:solidFill>
                <a:ea typeface="+mn-lt"/>
                <a:cs typeface="+mn-lt"/>
              </a:rPr>
              <a:t>Log processing and integrity checks must occur in real-time.</a:t>
            </a:r>
          </a:p>
          <a:p>
            <a:pPr marL="228600" indent="-228600">
              <a:buFont typeface=""/>
              <a:buChar char="•"/>
            </a:pPr>
            <a:endParaRPr lang="en-US" dirty="0"/>
          </a:p>
        </p:txBody>
      </p:sp>
      <p:sp>
        <p:nvSpPr>
          <p:cNvPr id="5" name="Rectangle: Rounded Corners 4">
            <a:extLst>
              <a:ext uri="{FF2B5EF4-FFF2-40B4-BE49-F238E27FC236}">
                <a16:creationId xmlns:a16="http://schemas.microsoft.com/office/drawing/2014/main" id="{308461C0-823D-3237-526E-E171A1B4AE5E}"/>
              </a:ext>
            </a:extLst>
          </p:cNvPr>
          <p:cNvSpPr/>
          <p:nvPr/>
        </p:nvSpPr>
        <p:spPr>
          <a:xfrm>
            <a:off x="6437447" y="1246471"/>
            <a:ext cx="4958214" cy="4961861"/>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p>
          <a:p>
            <a:pPr algn="ctr"/>
            <a:endParaRPr lang="en-US" b="1" dirty="0"/>
          </a:p>
          <a:p>
            <a:pPr algn="ctr"/>
            <a:r>
              <a:rPr lang="en-US" b="1" dirty="0">
                <a:solidFill>
                  <a:schemeClr val="tx1"/>
                </a:solidFill>
              </a:rPr>
              <a:t>Data &amp; Ethical Clearance</a:t>
            </a:r>
            <a:endParaRPr lang="en-US">
              <a:solidFill>
                <a:schemeClr val="tx1"/>
              </a:solidFill>
            </a:endParaRPr>
          </a:p>
          <a:p>
            <a:endParaRPr lang="en-US" sz="1200" b="1" dirty="0">
              <a:solidFill>
                <a:schemeClr val="tx1"/>
              </a:solidFill>
            </a:endParaRPr>
          </a:p>
          <a:p>
            <a:pPr marL="285750" indent="-285750">
              <a:buFont typeface="Arial"/>
              <a:buChar char="•"/>
            </a:pPr>
            <a:r>
              <a:rPr lang="en-US" sz="1600" b="1" dirty="0">
                <a:solidFill>
                  <a:schemeClr val="tx1"/>
                </a:solidFill>
              </a:rPr>
              <a:t>Dataset:</a:t>
            </a:r>
            <a:r>
              <a:rPr lang="en-US" sz="1600" dirty="0">
                <a:solidFill>
                  <a:schemeClr val="tx1"/>
                </a:solidFill>
              </a:rPr>
              <a:t> Synthetic log data generated to test all attack scenarios.</a:t>
            </a:r>
            <a:endParaRPr lang="en-US" sz="1600">
              <a:solidFill>
                <a:schemeClr val="tx1"/>
              </a:solidFill>
            </a:endParaRPr>
          </a:p>
          <a:p>
            <a:pPr marL="285750" indent="-285750">
              <a:buFont typeface="Arial,Sans-Serif"/>
              <a:buChar char="•"/>
            </a:pPr>
            <a:r>
              <a:rPr lang="en-US" sz="1600" b="1" dirty="0">
                <a:solidFill>
                  <a:schemeClr val="tx1"/>
                </a:solidFill>
              </a:rPr>
              <a:t>No Real User Data:</a:t>
            </a:r>
            <a:r>
              <a:rPr lang="en-US" sz="1600" dirty="0">
                <a:solidFill>
                  <a:schemeClr val="tx1"/>
                </a:solidFill>
              </a:rPr>
              <a:t> Only simulated events and anonymized data will be used.</a:t>
            </a:r>
            <a:endParaRPr lang="en-US" sz="1600">
              <a:solidFill>
                <a:schemeClr val="tx1"/>
              </a:solidFill>
            </a:endParaRPr>
          </a:p>
          <a:p>
            <a:pPr marL="285750" indent="-285750">
              <a:buFont typeface="Arial,Sans-Serif"/>
              <a:buChar char="•"/>
            </a:pPr>
            <a:r>
              <a:rPr lang="en-US" sz="1600" b="1" dirty="0">
                <a:solidFill>
                  <a:schemeClr val="tx1"/>
                </a:solidFill>
              </a:rPr>
              <a:t>Ethical Compliance:</a:t>
            </a:r>
            <a:r>
              <a:rPr lang="en-US" sz="1600" dirty="0">
                <a:solidFill>
                  <a:schemeClr val="tx1"/>
                </a:solidFill>
              </a:rPr>
              <a:t> All testing confined to a controlled lab environment.</a:t>
            </a:r>
            <a:endParaRPr lang="en-US" sz="1400" dirty="0">
              <a:solidFill>
                <a:schemeClr val="tx1"/>
              </a:solidFill>
            </a:endParaRPr>
          </a:p>
          <a:p>
            <a:pPr>
              <a:buFont typeface="Arial"/>
              <a:buChar char="•"/>
            </a:pPr>
            <a:endParaRPr lang="en-US" sz="1200" b="1" dirty="0">
              <a:solidFill>
                <a:srgbClr val="F9FAFB"/>
              </a:solidFill>
            </a:endParaRPr>
          </a:p>
          <a:p>
            <a:pPr>
              <a:buFont typeface="Arial"/>
              <a:buChar char="•"/>
            </a:pPr>
            <a:endParaRPr lang="en-US" sz="1200" b="1" dirty="0">
              <a:solidFill>
                <a:srgbClr val="F9FAFB"/>
              </a:solidFill>
            </a:endParaRPr>
          </a:p>
          <a:p>
            <a:pPr>
              <a:buFont typeface="Arial"/>
              <a:buChar char="•"/>
            </a:pPr>
            <a:endParaRPr lang="en-US" sz="1200" b="1" dirty="0">
              <a:solidFill>
                <a:srgbClr val="F9FAFB"/>
              </a:solidFill>
            </a:endParaRPr>
          </a:p>
          <a:p>
            <a:pPr>
              <a:buFont typeface="Arial"/>
              <a:buChar char="•"/>
            </a:pPr>
            <a:endParaRPr lang="en-US" sz="1200" b="1" dirty="0">
              <a:solidFill>
                <a:srgbClr val="F9FAFB"/>
              </a:solidFill>
            </a:endParaRPr>
          </a:p>
          <a:p>
            <a:pPr>
              <a:buFont typeface="Arial"/>
              <a:buChar char="•"/>
            </a:pPr>
            <a:endParaRPr lang="en-US" sz="1200" b="1" dirty="0">
              <a:solidFill>
                <a:srgbClr val="F9FAFB"/>
              </a:solidFill>
            </a:endParaRPr>
          </a:p>
          <a:p>
            <a:pPr>
              <a:buFont typeface="Arial"/>
              <a:buChar char="•"/>
            </a:pPr>
            <a:endParaRPr lang="en-US" sz="1200" b="1" dirty="0">
              <a:solidFill>
                <a:srgbClr val="F9FAFB"/>
              </a:solidFill>
            </a:endParaRPr>
          </a:p>
          <a:p>
            <a:pPr>
              <a:buFont typeface="Arial"/>
              <a:buChar char="•"/>
            </a:pPr>
            <a:endParaRPr lang="en-US" sz="1200" b="1" dirty="0">
              <a:solidFill>
                <a:srgbClr val="F9FAFB"/>
              </a:solidFill>
            </a:endParaRPr>
          </a:p>
          <a:p>
            <a:endParaRPr lang="en-US" sz="1200" dirty="0">
              <a:solidFill>
                <a:srgbClr val="F9FAFB"/>
              </a:solidFill>
              <a:ea typeface="+mn-lt"/>
              <a:cs typeface="+mn-lt"/>
            </a:endParaRPr>
          </a:p>
          <a:p>
            <a:br>
              <a:rPr lang="en-US" dirty="0"/>
            </a:br>
            <a:endParaRPr lang="en-US" dirty="0"/>
          </a:p>
          <a:p>
            <a:pPr algn="ctr"/>
            <a:endParaRPr lang="en-US">
              <a:ea typeface="Calibri"/>
              <a:cs typeface="Calibri"/>
            </a:endParaRPr>
          </a:p>
        </p:txBody>
      </p:sp>
      <p:sp>
        <p:nvSpPr>
          <p:cNvPr id="7" name="object 3">
            <a:extLst>
              <a:ext uri="{FF2B5EF4-FFF2-40B4-BE49-F238E27FC236}">
                <a16:creationId xmlns:a16="http://schemas.microsoft.com/office/drawing/2014/main" id="{9E1F87A1-7996-0F5B-D2F8-832D751DCC6F}"/>
              </a:ext>
            </a:extLst>
          </p:cNvPr>
          <p:cNvSpPr txBox="1"/>
          <p:nvPr/>
        </p:nvSpPr>
        <p:spPr>
          <a:xfrm>
            <a:off x="772025" y="392086"/>
            <a:ext cx="9642393" cy="488788"/>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911"/>
              </a:lnSpc>
            </a:pPr>
            <a:r>
              <a:rPr lang="en-US" sz="3200" b="1" spc="-17" dirty="0">
                <a:ea typeface="Calibri"/>
                <a:cs typeface="Calibri"/>
              </a:rPr>
              <a:t>Cryptographically Secured Logging System </a:t>
            </a:r>
          </a:p>
        </p:txBody>
      </p:sp>
      <p:pic>
        <p:nvPicPr>
          <p:cNvPr id="2" name="Picture 1">
            <a:extLst>
              <a:ext uri="{FF2B5EF4-FFF2-40B4-BE49-F238E27FC236}">
                <a16:creationId xmlns:a16="http://schemas.microsoft.com/office/drawing/2014/main" id="{40047502-A500-2B1A-F588-BB2F93E89D65}"/>
              </a:ext>
            </a:extLst>
          </p:cNvPr>
          <p:cNvPicPr>
            <a:picLocks noChangeAspect="1"/>
          </p:cNvPicPr>
          <p:nvPr/>
        </p:nvPicPr>
        <p:blipFill>
          <a:blip r:embed="rId2"/>
          <a:stretch>
            <a:fillRect/>
          </a:stretch>
        </p:blipFill>
        <p:spPr>
          <a:xfrm>
            <a:off x="0" y="6477997"/>
            <a:ext cx="12192000" cy="382439"/>
          </a:xfrm>
          <a:prstGeom prst="rect">
            <a:avLst/>
          </a:prstGeom>
        </p:spPr>
      </p:pic>
      <p:sp>
        <p:nvSpPr>
          <p:cNvPr id="6" name="object 8">
            <a:extLst>
              <a:ext uri="{FF2B5EF4-FFF2-40B4-BE49-F238E27FC236}">
                <a16:creationId xmlns:a16="http://schemas.microsoft.com/office/drawing/2014/main" id="{616A9E3E-9DE9-4F56-8599-1BB3EFD4BA48}"/>
              </a:ext>
            </a:extLst>
          </p:cNvPr>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21</a:t>
            </a:r>
            <a:endParaRPr sz="1400" b="1" dirty="0">
              <a:solidFill>
                <a:srgbClr val="000000"/>
              </a:solidFill>
              <a:latin typeface="Cambria"/>
              <a:cs typeface="Cambria"/>
            </a:endParaRPr>
          </a:p>
        </p:txBody>
      </p:sp>
      <p:sp>
        <p:nvSpPr>
          <p:cNvPr id="8" name="object 9">
            <a:extLst>
              <a:ext uri="{FF2B5EF4-FFF2-40B4-BE49-F238E27FC236}">
                <a16:creationId xmlns:a16="http://schemas.microsoft.com/office/drawing/2014/main" id="{43B487B7-7769-45A1-A558-C57894D63D05}"/>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326821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7BFF8B21-26CC-D51C-E862-050B4F48C7F6}"/>
              </a:ext>
            </a:extLst>
          </p:cNvPr>
          <p:cNvSpPr txBox="1"/>
          <p:nvPr/>
        </p:nvSpPr>
        <p:spPr>
          <a:xfrm>
            <a:off x="772025" y="392086"/>
            <a:ext cx="9642393" cy="488788"/>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911"/>
              </a:lnSpc>
            </a:pPr>
            <a:r>
              <a:rPr lang="en-US" sz="3200" b="1" spc="-17" dirty="0">
                <a:ea typeface="Calibri"/>
                <a:cs typeface="Calibri"/>
              </a:rPr>
              <a:t>Cryptographically Secured Logging System </a:t>
            </a:r>
          </a:p>
        </p:txBody>
      </p:sp>
      <p:pic>
        <p:nvPicPr>
          <p:cNvPr id="10" name="Picture 9">
            <a:extLst>
              <a:ext uri="{FF2B5EF4-FFF2-40B4-BE49-F238E27FC236}">
                <a16:creationId xmlns:a16="http://schemas.microsoft.com/office/drawing/2014/main" id="{5B548C13-2714-9C8A-878B-C3680B45C987}"/>
              </a:ext>
            </a:extLst>
          </p:cNvPr>
          <p:cNvPicPr>
            <a:picLocks noChangeAspect="1"/>
          </p:cNvPicPr>
          <p:nvPr/>
        </p:nvPicPr>
        <p:blipFill>
          <a:blip r:embed="rId2"/>
          <a:stretch>
            <a:fillRect/>
          </a:stretch>
        </p:blipFill>
        <p:spPr>
          <a:xfrm>
            <a:off x="0" y="6495246"/>
            <a:ext cx="12192000" cy="365895"/>
          </a:xfrm>
          <a:prstGeom prst="rect">
            <a:avLst/>
          </a:prstGeom>
        </p:spPr>
      </p:pic>
      <p:sp>
        <p:nvSpPr>
          <p:cNvPr id="2" name="TextBox 1">
            <a:extLst>
              <a:ext uri="{FF2B5EF4-FFF2-40B4-BE49-F238E27FC236}">
                <a16:creationId xmlns:a16="http://schemas.microsoft.com/office/drawing/2014/main" id="{AAF2FE41-3993-C602-4558-A8404BFDC2C2}"/>
              </a:ext>
            </a:extLst>
          </p:cNvPr>
          <p:cNvSpPr txBox="1"/>
          <p:nvPr/>
        </p:nvSpPr>
        <p:spPr>
          <a:xfrm>
            <a:off x="770238" y="116840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C00000"/>
                </a:solidFill>
              </a:rPr>
              <a:t>System Overview</a:t>
            </a:r>
          </a:p>
        </p:txBody>
      </p:sp>
      <p:sp>
        <p:nvSpPr>
          <p:cNvPr id="3" name="TextBox 2">
            <a:extLst>
              <a:ext uri="{FF2B5EF4-FFF2-40B4-BE49-F238E27FC236}">
                <a16:creationId xmlns:a16="http://schemas.microsoft.com/office/drawing/2014/main" id="{915098B6-2284-8C0E-81A6-1E3AEEFA2E8E}"/>
              </a:ext>
            </a:extLst>
          </p:cNvPr>
          <p:cNvSpPr txBox="1"/>
          <p:nvPr/>
        </p:nvSpPr>
        <p:spPr>
          <a:xfrm rot="-10800000" flipV="1">
            <a:off x="729048" y="3941343"/>
            <a:ext cx="10830012"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dirty="0">
              <a:solidFill>
                <a:srgbClr val="FF0000"/>
              </a:solidFill>
            </a:endParaRPr>
          </a:p>
          <a:p>
            <a:endParaRPr lang="en-US" sz="2000" b="1" dirty="0">
              <a:solidFill>
                <a:srgbClr val="FF0000"/>
              </a:solidFill>
            </a:endParaRPr>
          </a:p>
          <a:p>
            <a:r>
              <a:rPr lang="en-US" sz="2000" b="1" dirty="0">
                <a:solidFill>
                  <a:srgbClr val="FF0000"/>
                </a:solidFill>
              </a:rPr>
              <a:t>real-world scenarios</a:t>
            </a:r>
            <a:endParaRPr lang="en-US" dirty="0"/>
          </a:p>
          <a:p>
            <a:pPr marL="457200" indent="-457200">
              <a:buAutoNum type="arabicPeriod"/>
            </a:pPr>
            <a:r>
              <a:rPr lang="en-US" sz="1200" dirty="0">
                <a:solidFill>
                  <a:srgbClr val="000000"/>
                </a:solidFill>
              </a:rPr>
              <a:t>Attackers hide tampering by causing a system crash.</a:t>
            </a:r>
            <a:br>
              <a:rPr lang="en-US" sz="1200" dirty="0"/>
            </a:br>
            <a:r>
              <a:rPr lang="en-US" sz="1200" dirty="0">
                <a:solidFill>
                  <a:srgbClr val="000000"/>
                </a:solidFill>
              </a:rPr>
              <a:t> A persistent, crash-proof "checkpoint" file is maintained. Any mismatch on reboot is proof of pre-crash tampering.</a:t>
            </a:r>
          </a:p>
          <a:p>
            <a:pPr marL="457200" indent="-457200">
              <a:buAutoNum type="arabicPeriod"/>
            </a:pPr>
            <a:r>
              <a:rPr lang="en-US" sz="1200" dirty="0">
                <a:solidFill>
                  <a:srgbClr val="000000"/>
                </a:solidFill>
              </a:rPr>
              <a:t>A stolen key is being used to forge past logs. Also makes signing efficient.</a:t>
            </a:r>
            <a:br>
              <a:rPr lang="en-US" sz="1200" dirty="0"/>
            </a:br>
            <a:r>
              <a:rPr lang="en-US" sz="1200" dirty="0">
                <a:solidFill>
                  <a:srgbClr val="000000"/>
                </a:solidFill>
              </a:rPr>
              <a:t> Keys evolve forward and can't be reversed. Only the single Merkle Root of a log batch is signed, not every log.</a:t>
            </a:r>
          </a:p>
          <a:p>
            <a:pPr marL="457200" indent="-457200">
              <a:buAutoNum type="arabicPeriod"/>
            </a:pPr>
            <a:r>
              <a:rPr lang="en-US" sz="1200" dirty="0">
                <a:solidFill>
                  <a:srgbClr val="000000"/>
                </a:solidFill>
              </a:rPr>
              <a:t>Keeping sensitive data (PII) in logs private, while still allowing integrity verification.</a:t>
            </a:r>
            <a:br>
              <a:rPr lang="en-US" sz="1200" dirty="0"/>
            </a:br>
            <a:r>
              <a:rPr lang="en-US" sz="1200" dirty="0">
                <a:solidFill>
                  <a:srgbClr val="000000"/>
                </a:solidFill>
              </a:rPr>
              <a:t> Only sensitive fields are encrypted. The entire log entry (ciphertext + plaintext) is hashed, so tampering with anything is detected.</a:t>
            </a:r>
          </a:p>
          <a:p>
            <a:pPr marL="457200" indent="-457200">
              <a:buAutoNum type="arabicPeriod"/>
            </a:pPr>
            <a:r>
              <a:rPr lang="en-US" sz="1200" dirty="0">
                <a:solidFill>
                  <a:srgbClr val="000000"/>
                </a:solidFill>
              </a:rPr>
              <a:t>Preventing a powerful attacker from replacing the entire log system with a fake one.</a:t>
            </a:r>
            <a:br>
              <a:rPr lang="en-US" sz="1200" dirty="0"/>
            </a:br>
            <a:r>
              <a:rPr lang="en-US" sz="1200" dirty="0">
                <a:solidFill>
                  <a:srgbClr val="000000"/>
                </a:solidFill>
              </a:rPr>
              <a:t> Periodically, a tiny fingerprint (Merkle Root) of the logs is published to an immutable blockchain, creating a permanent, external point of truth.</a:t>
            </a:r>
            <a:endParaRPr lang="en-US" sz="1200"/>
          </a:p>
          <a:p>
            <a:endParaRPr lang="en-US" sz="2000" b="1" dirty="0"/>
          </a:p>
        </p:txBody>
      </p:sp>
      <p:pic>
        <p:nvPicPr>
          <p:cNvPr id="4" name="Picture 3" descr="A diagram of a layer&#10;&#10;AI-generated content may be incorrect.">
            <a:extLst>
              <a:ext uri="{FF2B5EF4-FFF2-40B4-BE49-F238E27FC236}">
                <a16:creationId xmlns:a16="http://schemas.microsoft.com/office/drawing/2014/main" id="{48052CC6-36FE-A89A-8D24-EBE68A9D30AB}"/>
              </a:ext>
            </a:extLst>
          </p:cNvPr>
          <p:cNvPicPr>
            <a:picLocks noChangeAspect="1"/>
          </p:cNvPicPr>
          <p:nvPr/>
        </p:nvPicPr>
        <p:blipFill>
          <a:blip r:embed="rId3"/>
          <a:stretch>
            <a:fillRect/>
          </a:stretch>
        </p:blipFill>
        <p:spPr>
          <a:xfrm>
            <a:off x="631743" y="1177796"/>
            <a:ext cx="9775744" cy="3238923"/>
          </a:xfrm>
          <a:prstGeom prst="rect">
            <a:avLst/>
          </a:prstGeom>
        </p:spPr>
      </p:pic>
      <p:sp>
        <p:nvSpPr>
          <p:cNvPr id="7" name="object 8">
            <a:extLst>
              <a:ext uri="{FF2B5EF4-FFF2-40B4-BE49-F238E27FC236}">
                <a16:creationId xmlns:a16="http://schemas.microsoft.com/office/drawing/2014/main" id="{F39FE8DB-E4B1-4714-A830-9F7A8B826F89}"/>
              </a:ext>
            </a:extLst>
          </p:cNvPr>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22</a:t>
            </a:r>
            <a:endParaRPr sz="1400" b="1" dirty="0">
              <a:solidFill>
                <a:srgbClr val="000000"/>
              </a:solidFill>
              <a:latin typeface="Cambria"/>
              <a:cs typeface="Cambria"/>
            </a:endParaRPr>
          </a:p>
        </p:txBody>
      </p:sp>
      <p:sp>
        <p:nvSpPr>
          <p:cNvPr id="8" name="object 9">
            <a:extLst>
              <a:ext uri="{FF2B5EF4-FFF2-40B4-BE49-F238E27FC236}">
                <a16:creationId xmlns:a16="http://schemas.microsoft.com/office/drawing/2014/main" id="{641ADC06-2A06-4CE0-8A37-2201F3B456DE}"/>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320539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266299" y="889463"/>
            <a:ext cx="1871423" cy="854742"/>
          </a:xfrm>
          <a:prstGeom prst="rect">
            <a:avLst/>
          </a:prstGeom>
        </p:spPr>
        <p:txBody>
          <a:bodyPr vert="horz" wrap="square" lIns="0" tIns="0" rIns="0" bIns="0" rtlCol="0">
            <a:spAutoFit/>
          </a:bodyPr>
          <a:lstStyle/>
          <a:p>
            <a:pPr marL="3047" marR="0">
              <a:lnSpc>
                <a:spcPts val="2110"/>
              </a:lnSpc>
              <a:spcBef>
                <a:spcPts val="0"/>
              </a:spcBef>
              <a:spcAft>
                <a:spcPts val="0"/>
              </a:spcAft>
            </a:pPr>
            <a:r>
              <a:rPr sz="1800" dirty="0">
                <a:solidFill>
                  <a:srgbClr val="FFFFFF"/>
                </a:solidFill>
                <a:latin typeface="Cambria"/>
                <a:cs typeface="Cambria"/>
              </a:rPr>
              <a:t>Student Must</a:t>
            </a:r>
            <a:r>
              <a:rPr sz="1800" spc="10" dirty="0">
                <a:solidFill>
                  <a:srgbClr val="FFFFFF"/>
                </a:solidFill>
                <a:latin typeface="Cambria"/>
                <a:cs typeface="Cambria"/>
              </a:rPr>
              <a:t> </a:t>
            </a:r>
            <a:r>
              <a:rPr sz="1800" dirty="0">
                <a:solidFill>
                  <a:srgbClr val="FFFFFF"/>
                </a:solidFill>
                <a:latin typeface="Cambria"/>
                <a:cs typeface="Cambria"/>
              </a:rPr>
              <a:t>add</a:t>
            </a:r>
          </a:p>
          <a:p>
            <a:pPr marL="179832" marR="0">
              <a:lnSpc>
                <a:spcPts val="2110"/>
              </a:lnSpc>
              <a:spcBef>
                <a:spcPts val="99"/>
              </a:spcBef>
              <a:spcAft>
                <a:spcPts val="0"/>
              </a:spcAft>
            </a:pPr>
            <a:r>
              <a:rPr sz="1800" dirty="0">
                <a:solidFill>
                  <a:srgbClr val="FFFFFF"/>
                </a:solidFill>
                <a:latin typeface="Cambria"/>
                <a:cs typeface="Cambria"/>
              </a:rPr>
              <a:t>a professional</a:t>
            </a:r>
          </a:p>
          <a:p>
            <a:pPr marL="0" marR="0">
              <a:lnSpc>
                <a:spcPts val="2110"/>
              </a:lnSpc>
              <a:spcBef>
                <a:spcPts val="49"/>
              </a:spcBef>
              <a:spcAft>
                <a:spcPts val="0"/>
              </a:spcAft>
            </a:pPr>
            <a:r>
              <a:rPr sz="1800" dirty="0">
                <a:solidFill>
                  <a:srgbClr val="FFFFFF"/>
                </a:solidFill>
                <a:latin typeface="Cambria"/>
                <a:cs typeface="Cambria"/>
              </a:rPr>
              <a:t>photo</a:t>
            </a:r>
            <a:r>
              <a:rPr sz="1800" spc="-18" dirty="0">
                <a:solidFill>
                  <a:srgbClr val="FFFFFF"/>
                </a:solidFill>
                <a:latin typeface="Cambria"/>
                <a:cs typeface="Cambria"/>
              </a:rPr>
              <a:t> </a:t>
            </a:r>
            <a:r>
              <a:rPr sz="1800" spc="-10" dirty="0">
                <a:solidFill>
                  <a:srgbClr val="FFFFFF"/>
                </a:solidFill>
                <a:latin typeface="Cambria"/>
                <a:cs typeface="Cambria"/>
              </a:rPr>
              <a:t>to</a:t>
            </a:r>
            <a:r>
              <a:rPr sz="1800" dirty="0">
                <a:solidFill>
                  <a:srgbClr val="FFFFFF"/>
                </a:solidFill>
                <a:latin typeface="Cambria"/>
                <a:cs typeface="Cambria"/>
              </a:rPr>
              <a:t> this cage</a:t>
            </a:r>
          </a:p>
        </p:txBody>
      </p:sp>
      <p:sp>
        <p:nvSpPr>
          <p:cNvPr id="6" name="object 6"/>
          <p:cNvSpPr txBox="1"/>
          <p:nvPr/>
        </p:nvSpPr>
        <p:spPr>
          <a:xfrm>
            <a:off x="1054608" y="4295750"/>
            <a:ext cx="8248832" cy="294953"/>
          </a:xfrm>
          <a:prstGeom prst="rect">
            <a:avLst/>
          </a:prstGeom>
        </p:spPr>
        <p:txBody>
          <a:bodyPr vert="horz" wrap="square" lIns="0" tIns="0" rIns="0" bIns="0" rtlCol="0" anchor="t">
            <a:spAutoFit/>
          </a:bodyPr>
          <a:lstStyle/>
          <a:p>
            <a:pPr>
              <a:lnSpc>
                <a:spcPts val="2349"/>
              </a:lnSpc>
            </a:pPr>
            <a:r>
              <a:rPr lang="en-US" sz="2000" b="1" dirty="0">
                <a:solidFill>
                  <a:srgbClr val="000000"/>
                </a:solidFill>
                <a:latin typeface="Cambria"/>
              </a:rPr>
              <a:t>Security Alert Interface with SOAR-Style Automation</a:t>
            </a:r>
            <a:endParaRPr lang="en-US" b="1" dirty="0"/>
          </a:p>
        </p:txBody>
      </p:sp>
      <p:sp>
        <p:nvSpPr>
          <p:cNvPr id="7" name="object 7"/>
          <p:cNvSpPr txBox="1"/>
          <p:nvPr/>
        </p:nvSpPr>
        <p:spPr>
          <a:xfrm>
            <a:off x="1054608" y="5393005"/>
            <a:ext cx="5555524" cy="294953"/>
          </a:xfrm>
          <a:prstGeom prst="rect">
            <a:avLst/>
          </a:prstGeom>
        </p:spPr>
        <p:txBody>
          <a:bodyPr vert="horz" wrap="square" lIns="0" tIns="0" rIns="0" bIns="0" rtlCol="0" anchor="t">
            <a:spAutoFit/>
          </a:bodyPr>
          <a:lstStyle/>
          <a:p>
            <a:pPr>
              <a:lnSpc>
                <a:spcPts val="2349"/>
              </a:lnSpc>
            </a:pPr>
            <a:r>
              <a:rPr sz="2000" dirty="0">
                <a:solidFill>
                  <a:srgbClr val="000000"/>
                </a:solidFill>
                <a:latin typeface="Cambria"/>
                <a:cs typeface="Cambria"/>
              </a:rPr>
              <a:t>Specialization:</a:t>
            </a:r>
            <a:r>
              <a:rPr lang="en-US" sz="2000" dirty="0">
                <a:solidFill>
                  <a:srgbClr val="000000"/>
                </a:solidFill>
                <a:latin typeface="Cambria"/>
                <a:cs typeface="Cambria"/>
              </a:rPr>
              <a:t> Cyber Security</a:t>
            </a:r>
            <a:endParaRPr sz="2000" dirty="0">
              <a:solidFill>
                <a:srgbClr val="000000"/>
              </a:solidFill>
              <a:latin typeface="Cambria"/>
              <a:cs typeface="Cambria"/>
            </a:endParaRPr>
          </a:p>
        </p:txBody>
      </p:sp>
      <p:sp>
        <p:nvSpPr>
          <p:cNvPr id="10" name="object 10"/>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sz="1400" b="1" dirty="0">
                <a:solidFill>
                  <a:srgbClr val="000000"/>
                </a:solidFill>
                <a:latin typeface="Cambria"/>
                <a:cs typeface="Cambria"/>
              </a:rPr>
              <a:t>2</a:t>
            </a:r>
            <a:r>
              <a:rPr lang="en-US" sz="1400" b="1" dirty="0">
                <a:solidFill>
                  <a:srgbClr val="000000"/>
                </a:solidFill>
                <a:latin typeface="Cambria"/>
                <a:cs typeface="Cambria"/>
              </a:rPr>
              <a:t>3</a:t>
            </a:r>
            <a:endParaRPr sz="1400" b="1" dirty="0">
              <a:solidFill>
                <a:srgbClr val="000000"/>
              </a:solidFill>
              <a:latin typeface="Cambria"/>
              <a:cs typeface="Cambria"/>
            </a:endParaRPr>
          </a:p>
        </p:txBody>
      </p:sp>
      <p:pic>
        <p:nvPicPr>
          <p:cNvPr id="12" name="Picture 11">
            <a:extLst>
              <a:ext uri="{FF2B5EF4-FFF2-40B4-BE49-F238E27FC236}">
                <a16:creationId xmlns:a16="http://schemas.microsoft.com/office/drawing/2014/main" id="{2C96CE40-F649-4B62-84D1-A03E476D9D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286" y="116632"/>
            <a:ext cx="2009436" cy="2441893"/>
          </a:xfrm>
          <a:prstGeom prst="rect">
            <a:avLst/>
          </a:prstGeom>
        </p:spPr>
      </p:pic>
      <p:sp>
        <p:nvSpPr>
          <p:cNvPr id="17" name="Rectangle 16">
            <a:extLst>
              <a:ext uri="{FF2B5EF4-FFF2-40B4-BE49-F238E27FC236}">
                <a16:creationId xmlns:a16="http://schemas.microsoft.com/office/drawing/2014/main" id="{450A03E0-FFB8-4B65-BE88-C8389953D006}"/>
              </a:ext>
            </a:extLst>
          </p:cNvPr>
          <p:cNvSpPr/>
          <p:nvPr/>
        </p:nvSpPr>
        <p:spPr>
          <a:xfrm>
            <a:off x="2639616" y="889463"/>
            <a:ext cx="6871951" cy="2122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bject 6">
            <a:extLst>
              <a:ext uri="{FF2B5EF4-FFF2-40B4-BE49-F238E27FC236}">
                <a16:creationId xmlns:a16="http://schemas.microsoft.com/office/drawing/2014/main" id="{CBC35EC2-FA1F-4550-9146-D33FED649B75}"/>
              </a:ext>
            </a:extLst>
          </p:cNvPr>
          <p:cNvSpPr txBox="1"/>
          <p:nvPr/>
        </p:nvSpPr>
        <p:spPr>
          <a:xfrm>
            <a:off x="2724277" y="6544483"/>
            <a:ext cx="5741430" cy="269304"/>
          </a:xfrm>
          <a:prstGeom prst="rect">
            <a:avLst/>
          </a:prstGeom>
        </p:spPr>
        <p:txBody>
          <a:bodyPr vert="horz" wrap="square" lIns="0" tIns="0" rIns="0" bIns="0" rtlCol="0">
            <a:spAutoFit/>
          </a:bodyPr>
          <a:lstStyle/>
          <a:p>
            <a:pPr>
              <a:lnSpc>
                <a:spcPts val="2113"/>
              </a:lnSpc>
            </a:pPr>
            <a:r>
              <a:rPr sz="1800" b="1" dirty="0">
                <a:solidFill>
                  <a:srgbClr val="000000"/>
                </a:solidFill>
                <a:latin typeface="Cambria"/>
                <a:cs typeface="Cambria"/>
              </a:rPr>
              <a:t>IT</a:t>
            </a:r>
            <a:r>
              <a:rPr lang="en-US" sz="1800" b="1" dirty="0">
                <a:solidFill>
                  <a:srgbClr val="000000"/>
                </a:solidFill>
                <a:latin typeface="Cambria"/>
                <a:cs typeface="Cambria"/>
              </a:rPr>
              <a:t>22340078</a:t>
            </a:r>
            <a:r>
              <a:rPr sz="1800" b="1" spc="784"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sz="1800" b="1" dirty="0">
                <a:solidFill>
                  <a:srgbClr val="000000"/>
                </a:solidFill>
                <a:latin typeface="Cambria"/>
                <a:cs typeface="Cambria"/>
              </a:rPr>
              <a:t>SANJULA E A Y</a:t>
            </a:r>
            <a:r>
              <a:rPr sz="1800" b="1" spc="789"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dirty="0"/>
              <a:t>25-26J-076</a:t>
            </a:r>
            <a:endParaRPr sz="1800" dirty="0">
              <a:solidFill>
                <a:srgbClr val="000000"/>
              </a:solidFill>
              <a:latin typeface="Cambria"/>
              <a:cs typeface="Cambria"/>
            </a:endParaRPr>
          </a:p>
        </p:txBody>
      </p:sp>
      <p:sp>
        <p:nvSpPr>
          <p:cNvPr id="11" name="object 9">
            <a:extLst>
              <a:ext uri="{FF2B5EF4-FFF2-40B4-BE49-F238E27FC236}">
                <a16:creationId xmlns:a16="http://schemas.microsoft.com/office/drawing/2014/main" id="{10B644D0-FBCE-4827-87F2-2361B5795122}"/>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1597289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11" name="object 11"/>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24</a:t>
            </a:r>
            <a:endParaRPr sz="1400" b="1" dirty="0">
              <a:solidFill>
                <a:srgbClr val="000000"/>
              </a:solidFill>
              <a:latin typeface="Cambria"/>
              <a:cs typeface="Cambria"/>
            </a:endParaRPr>
          </a:p>
        </p:txBody>
      </p:sp>
      <p:sp>
        <p:nvSpPr>
          <p:cNvPr id="13" name="Rectangle 12">
            <a:extLst>
              <a:ext uri="{FF2B5EF4-FFF2-40B4-BE49-F238E27FC236}">
                <a16:creationId xmlns:a16="http://schemas.microsoft.com/office/drawing/2014/main" id="{0CD7E250-3403-4689-B02F-A34B7990D9DE}"/>
              </a:ext>
            </a:extLst>
          </p:cNvPr>
          <p:cNvSpPr/>
          <p:nvPr/>
        </p:nvSpPr>
        <p:spPr>
          <a:xfrm>
            <a:off x="737889" y="1514340"/>
            <a:ext cx="2613090" cy="4392487"/>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6DA2B57-CE8C-4F39-9A2D-92D81D1CD90D}"/>
              </a:ext>
            </a:extLst>
          </p:cNvPr>
          <p:cNvSpPr/>
          <p:nvPr/>
        </p:nvSpPr>
        <p:spPr>
          <a:xfrm>
            <a:off x="1562151" y="702160"/>
            <a:ext cx="1125372" cy="110367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2EED8A-B274-45CF-8B8E-E33B550F359C}"/>
              </a:ext>
            </a:extLst>
          </p:cNvPr>
          <p:cNvSpPr/>
          <p:nvPr/>
        </p:nvSpPr>
        <p:spPr>
          <a:xfrm>
            <a:off x="3565125" y="1539857"/>
            <a:ext cx="2517279" cy="4392488"/>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ED1C74D-A769-4056-95C2-C24C1767D9BB}"/>
              </a:ext>
            </a:extLst>
          </p:cNvPr>
          <p:cNvSpPr/>
          <p:nvPr/>
        </p:nvSpPr>
        <p:spPr>
          <a:xfrm>
            <a:off x="4195292" y="775561"/>
            <a:ext cx="1113423" cy="1113423"/>
          </a:xfrm>
          <a:prstGeom prst="ellips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414DCF-7655-4EDF-9537-08DD2ED83CC0}"/>
              </a:ext>
            </a:extLst>
          </p:cNvPr>
          <p:cNvSpPr/>
          <p:nvPr/>
        </p:nvSpPr>
        <p:spPr>
          <a:xfrm>
            <a:off x="6281911" y="1556791"/>
            <a:ext cx="2517279" cy="4392488"/>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779CA27-70E0-48C1-A75C-85BE1E65407C}"/>
              </a:ext>
            </a:extLst>
          </p:cNvPr>
          <p:cNvSpPr/>
          <p:nvPr/>
        </p:nvSpPr>
        <p:spPr>
          <a:xfrm>
            <a:off x="6913911" y="860596"/>
            <a:ext cx="1113422" cy="1113422"/>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EAEA9A5-4FE8-4273-9F13-46D2B58F04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096" y="951533"/>
            <a:ext cx="761478" cy="761478"/>
          </a:xfrm>
          <a:prstGeom prst="rect">
            <a:avLst/>
          </a:prstGeom>
        </p:spPr>
      </p:pic>
      <p:pic>
        <p:nvPicPr>
          <p:cNvPr id="26" name="Picture 25">
            <a:extLst>
              <a:ext uri="{FF2B5EF4-FFF2-40B4-BE49-F238E27FC236}">
                <a16:creationId xmlns:a16="http://schemas.microsoft.com/office/drawing/2014/main" id="{68884B98-FCA9-4AB3-8A22-FBCE5053F1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4873" y="904515"/>
            <a:ext cx="943767" cy="943767"/>
          </a:xfrm>
          <a:prstGeom prst="rect">
            <a:avLst/>
          </a:prstGeom>
        </p:spPr>
      </p:pic>
      <p:sp>
        <p:nvSpPr>
          <p:cNvPr id="31" name="TextBox 30">
            <a:extLst>
              <a:ext uri="{FF2B5EF4-FFF2-40B4-BE49-F238E27FC236}">
                <a16:creationId xmlns:a16="http://schemas.microsoft.com/office/drawing/2014/main" id="{54DE436A-F966-4F4D-B58A-54F3D40CD3D4}"/>
              </a:ext>
            </a:extLst>
          </p:cNvPr>
          <p:cNvSpPr txBox="1"/>
          <p:nvPr/>
        </p:nvSpPr>
        <p:spPr>
          <a:xfrm>
            <a:off x="6001521" y="1975913"/>
            <a:ext cx="3098072" cy="461665"/>
          </a:xfrm>
          <a:prstGeom prst="rect">
            <a:avLst/>
          </a:prstGeom>
          <a:noFill/>
        </p:spPr>
        <p:txBody>
          <a:bodyPr wrap="square" rtlCol="0">
            <a:spAutoFit/>
          </a:bodyPr>
          <a:lstStyle/>
          <a:p>
            <a:pPr algn="ctr"/>
            <a:r>
              <a:rPr lang="en-US" sz="2400" b="1" dirty="0">
                <a:solidFill>
                  <a:schemeClr val="bg1"/>
                </a:solidFill>
              </a:rPr>
              <a:t>Existing Systems</a:t>
            </a:r>
          </a:p>
        </p:txBody>
      </p:sp>
      <p:sp>
        <p:nvSpPr>
          <p:cNvPr id="32" name="TextBox 31">
            <a:extLst>
              <a:ext uri="{FF2B5EF4-FFF2-40B4-BE49-F238E27FC236}">
                <a16:creationId xmlns:a16="http://schemas.microsoft.com/office/drawing/2014/main" id="{31CA2956-05C7-4568-8966-B05793C36EE5}"/>
              </a:ext>
            </a:extLst>
          </p:cNvPr>
          <p:cNvSpPr txBox="1"/>
          <p:nvPr/>
        </p:nvSpPr>
        <p:spPr>
          <a:xfrm>
            <a:off x="3374159" y="1923085"/>
            <a:ext cx="2989192" cy="461665"/>
          </a:xfrm>
          <a:prstGeom prst="rect">
            <a:avLst/>
          </a:prstGeom>
          <a:noFill/>
        </p:spPr>
        <p:txBody>
          <a:bodyPr wrap="square" rtlCol="0">
            <a:spAutoFit/>
          </a:bodyPr>
          <a:lstStyle/>
          <a:p>
            <a:pPr algn="ctr"/>
            <a:r>
              <a:rPr lang="en-US" sz="2400" b="1" dirty="0">
                <a:solidFill>
                  <a:schemeClr val="bg1"/>
                </a:solidFill>
              </a:rPr>
              <a:t>Knowledge Gap</a:t>
            </a:r>
          </a:p>
        </p:txBody>
      </p:sp>
      <p:sp>
        <p:nvSpPr>
          <p:cNvPr id="33" name="TextBox 32">
            <a:extLst>
              <a:ext uri="{FF2B5EF4-FFF2-40B4-BE49-F238E27FC236}">
                <a16:creationId xmlns:a16="http://schemas.microsoft.com/office/drawing/2014/main" id="{F97721F3-F157-465C-A997-02418393E0F8}"/>
              </a:ext>
            </a:extLst>
          </p:cNvPr>
          <p:cNvSpPr txBox="1"/>
          <p:nvPr/>
        </p:nvSpPr>
        <p:spPr>
          <a:xfrm>
            <a:off x="3518209" y="2552607"/>
            <a:ext cx="2581181"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Limited research done on building enterprise grade solutions to SMEs.</a:t>
            </a:r>
          </a:p>
          <a:p>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Limited Research on building dashboards and SOAR solutions focused on non technical individuals. </a:t>
            </a:r>
          </a:p>
        </p:txBody>
      </p:sp>
      <p:sp>
        <p:nvSpPr>
          <p:cNvPr id="35" name="TextBox 34">
            <a:extLst>
              <a:ext uri="{FF2B5EF4-FFF2-40B4-BE49-F238E27FC236}">
                <a16:creationId xmlns:a16="http://schemas.microsoft.com/office/drawing/2014/main" id="{CAEB5E3C-AF02-4646-8954-64135ED5EBCE}"/>
              </a:ext>
            </a:extLst>
          </p:cNvPr>
          <p:cNvSpPr txBox="1"/>
          <p:nvPr/>
        </p:nvSpPr>
        <p:spPr>
          <a:xfrm>
            <a:off x="6221284" y="2449444"/>
            <a:ext cx="2564195"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Cortex XSOAR, </a:t>
            </a:r>
            <a:r>
              <a:rPr lang="en-US" sz="1600" dirty="0" err="1">
                <a:solidFill>
                  <a:schemeClr val="bg1"/>
                </a:solidFill>
              </a:rPr>
              <a:t>QRadar</a:t>
            </a:r>
            <a:r>
              <a:rPr lang="en-US" sz="1600" dirty="0">
                <a:solidFill>
                  <a:schemeClr val="bg1"/>
                </a:solidFill>
              </a:rPr>
              <a:t> and Splunk (enterprise grade)</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Wazuh (open source free)</a:t>
            </a:r>
          </a:p>
          <a:p>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Expertise Required</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Costly</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Open source tools are far behind enterprise grade tools</a:t>
            </a:r>
          </a:p>
        </p:txBody>
      </p:sp>
      <p:sp>
        <p:nvSpPr>
          <p:cNvPr id="38" name="Rectangle 37">
            <a:extLst>
              <a:ext uri="{FF2B5EF4-FFF2-40B4-BE49-F238E27FC236}">
                <a16:creationId xmlns:a16="http://schemas.microsoft.com/office/drawing/2014/main" id="{B246933D-F714-429D-9436-73433ED31B9C}"/>
              </a:ext>
            </a:extLst>
          </p:cNvPr>
          <p:cNvSpPr/>
          <p:nvPr/>
        </p:nvSpPr>
        <p:spPr>
          <a:xfrm>
            <a:off x="9037017" y="1563004"/>
            <a:ext cx="2504734" cy="4392488"/>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EF75F616-8683-453D-9BEA-9A6A4F3BDB89}"/>
              </a:ext>
            </a:extLst>
          </p:cNvPr>
          <p:cNvSpPr/>
          <p:nvPr/>
        </p:nvSpPr>
        <p:spPr>
          <a:xfrm>
            <a:off x="9702655" y="952246"/>
            <a:ext cx="1176661" cy="1136987"/>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BF6E0BC-4E5D-48C2-9903-9BA6C3BFF041}"/>
              </a:ext>
            </a:extLst>
          </p:cNvPr>
          <p:cNvSpPr txBox="1"/>
          <p:nvPr/>
        </p:nvSpPr>
        <p:spPr>
          <a:xfrm>
            <a:off x="8869325" y="2055103"/>
            <a:ext cx="2880320" cy="461665"/>
          </a:xfrm>
          <a:prstGeom prst="rect">
            <a:avLst/>
          </a:prstGeom>
          <a:noFill/>
        </p:spPr>
        <p:txBody>
          <a:bodyPr wrap="square" rtlCol="0">
            <a:spAutoFit/>
          </a:bodyPr>
          <a:lstStyle/>
          <a:p>
            <a:pPr algn="ctr"/>
            <a:r>
              <a:rPr lang="en-US" sz="2400" b="1" dirty="0">
                <a:solidFill>
                  <a:schemeClr val="bg1"/>
                </a:solidFill>
              </a:rPr>
              <a:t>Solution</a:t>
            </a:r>
          </a:p>
        </p:txBody>
      </p:sp>
      <p:sp>
        <p:nvSpPr>
          <p:cNvPr id="28" name="TextBox 27">
            <a:extLst>
              <a:ext uri="{FF2B5EF4-FFF2-40B4-BE49-F238E27FC236}">
                <a16:creationId xmlns:a16="http://schemas.microsoft.com/office/drawing/2014/main" id="{BA6A439E-0863-4020-BE26-B1A80642145F}"/>
              </a:ext>
            </a:extLst>
          </p:cNvPr>
          <p:cNvSpPr txBox="1"/>
          <p:nvPr/>
        </p:nvSpPr>
        <p:spPr>
          <a:xfrm>
            <a:off x="8980815" y="2487493"/>
            <a:ext cx="2679714"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Dynamic Playbook Creation and Modification</a:t>
            </a:r>
          </a:p>
          <a:p>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Autonomous threat containment without SOC dependency (SOAR style)</a:t>
            </a:r>
          </a:p>
          <a:p>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Dashboard for non-technical individuals</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Explainable &amp; Context Aware AI</a:t>
            </a:r>
          </a:p>
        </p:txBody>
      </p:sp>
      <p:pic>
        <p:nvPicPr>
          <p:cNvPr id="22" name="Picture 21">
            <a:extLst>
              <a:ext uri="{FF2B5EF4-FFF2-40B4-BE49-F238E27FC236}">
                <a16:creationId xmlns:a16="http://schemas.microsoft.com/office/drawing/2014/main" id="{9F9020A0-1359-4669-AB6E-50939B26E0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1903" y="1007768"/>
            <a:ext cx="1015164" cy="1015164"/>
          </a:xfrm>
          <a:prstGeom prst="rect">
            <a:avLst/>
          </a:prstGeom>
        </p:spPr>
      </p:pic>
      <p:sp>
        <p:nvSpPr>
          <p:cNvPr id="40" name="TextBox 39">
            <a:extLst>
              <a:ext uri="{FF2B5EF4-FFF2-40B4-BE49-F238E27FC236}">
                <a16:creationId xmlns:a16="http://schemas.microsoft.com/office/drawing/2014/main" id="{B664DB50-A774-4570-83BB-08AC81128462}"/>
              </a:ext>
            </a:extLst>
          </p:cNvPr>
          <p:cNvSpPr txBox="1"/>
          <p:nvPr/>
        </p:nvSpPr>
        <p:spPr>
          <a:xfrm>
            <a:off x="567299" y="1768189"/>
            <a:ext cx="2989192" cy="461665"/>
          </a:xfrm>
          <a:prstGeom prst="rect">
            <a:avLst/>
          </a:prstGeom>
          <a:noFill/>
        </p:spPr>
        <p:txBody>
          <a:bodyPr wrap="square" rtlCol="0">
            <a:spAutoFit/>
          </a:bodyPr>
          <a:lstStyle/>
          <a:p>
            <a:pPr algn="ctr"/>
            <a:r>
              <a:rPr lang="en-US" sz="2400" b="1" dirty="0">
                <a:solidFill>
                  <a:schemeClr val="bg1"/>
                </a:solidFill>
              </a:rPr>
              <a:t>Proven Gap</a:t>
            </a:r>
          </a:p>
        </p:txBody>
      </p:sp>
      <p:sp>
        <p:nvSpPr>
          <p:cNvPr id="41" name="TextBox 40">
            <a:extLst>
              <a:ext uri="{FF2B5EF4-FFF2-40B4-BE49-F238E27FC236}">
                <a16:creationId xmlns:a16="http://schemas.microsoft.com/office/drawing/2014/main" id="{0A1D8198-C1F9-465E-8B64-EA882D6EEFF0}"/>
              </a:ext>
            </a:extLst>
          </p:cNvPr>
          <p:cNvSpPr txBox="1"/>
          <p:nvPr/>
        </p:nvSpPr>
        <p:spPr>
          <a:xfrm>
            <a:off x="752849" y="2342045"/>
            <a:ext cx="2581181" cy="3539430"/>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1"/>
                </a:solidFill>
              </a:rPr>
              <a:t>The Usability Gap </a:t>
            </a:r>
            <a:r>
              <a:rPr lang="en-US" sz="1600" dirty="0">
                <a:solidFill>
                  <a:schemeClr val="bg1"/>
                </a:solidFill>
              </a:rPr>
              <a:t>– lack of technical experts</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The Resource Gap </a:t>
            </a:r>
            <a:r>
              <a:rPr lang="en-US" sz="1600" dirty="0">
                <a:solidFill>
                  <a:schemeClr val="bg1"/>
                </a:solidFill>
              </a:rPr>
              <a:t>– small budgets</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The Trust Gap </a:t>
            </a:r>
            <a:r>
              <a:rPr lang="en-US" sz="1600" dirty="0">
                <a:solidFill>
                  <a:schemeClr val="bg1"/>
                </a:solidFill>
              </a:rPr>
              <a:t>- AI systems create a "black box" problem</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b="1" dirty="0">
                <a:solidFill>
                  <a:schemeClr val="bg1"/>
                </a:solidFill>
              </a:rPr>
              <a:t>The Operational Gap </a:t>
            </a:r>
            <a:r>
              <a:rPr lang="en-US" sz="1600" dirty="0">
                <a:solidFill>
                  <a:schemeClr val="bg1"/>
                </a:solidFill>
              </a:rPr>
              <a:t>- need for constant, expert-level manual tuning</a:t>
            </a:r>
          </a:p>
        </p:txBody>
      </p:sp>
      <p:pic>
        <p:nvPicPr>
          <p:cNvPr id="43" name="Picture 42">
            <a:extLst>
              <a:ext uri="{FF2B5EF4-FFF2-40B4-BE49-F238E27FC236}">
                <a16:creationId xmlns:a16="http://schemas.microsoft.com/office/drawing/2014/main" id="{BFCB3DF6-3F13-4A2C-BD40-552EFA99B8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6505" y="841579"/>
            <a:ext cx="761478" cy="761478"/>
          </a:xfrm>
          <a:prstGeom prst="rect">
            <a:avLst/>
          </a:prstGeom>
        </p:spPr>
      </p:pic>
      <p:sp>
        <p:nvSpPr>
          <p:cNvPr id="44" name="object 6">
            <a:extLst>
              <a:ext uri="{FF2B5EF4-FFF2-40B4-BE49-F238E27FC236}">
                <a16:creationId xmlns:a16="http://schemas.microsoft.com/office/drawing/2014/main" id="{4ED983AB-C064-42E8-81E7-B1AAE1BE4F49}"/>
              </a:ext>
            </a:extLst>
          </p:cNvPr>
          <p:cNvSpPr txBox="1"/>
          <p:nvPr/>
        </p:nvSpPr>
        <p:spPr>
          <a:xfrm>
            <a:off x="2724277" y="6544483"/>
            <a:ext cx="5741430" cy="269304"/>
          </a:xfrm>
          <a:prstGeom prst="rect">
            <a:avLst/>
          </a:prstGeom>
        </p:spPr>
        <p:txBody>
          <a:bodyPr vert="horz" wrap="square" lIns="0" tIns="0" rIns="0" bIns="0" rtlCol="0">
            <a:spAutoFit/>
          </a:bodyPr>
          <a:lstStyle/>
          <a:p>
            <a:pPr>
              <a:lnSpc>
                <a:spcPts val="2113"/>
              </a:lnSpc>
            </a:pPr>
            <a:r>
              <a:rPr sz="1800" b="1" dirty="0">
                <a:solidFill>
                  <a:srgbClr val="000000"/>
                </a:solidFill>
                <a:latin typeface="Cambria"/>
                <a:cs typeface="Cambria"/>
              </a:rPr>
              <a:t>IT</a:t>
            </a:r>
            <a:r>
              <a:rPr lang="en-US" sz="1800" b="1" dirty="0">
                <a:solidFill>
                  <a:srgbClr val="000000"/>
                </a:solidFill>
                <a:latin typeface="Cambria"/>
                <a:cs typeface="Cambria"/>
              </a:rPr>
              <a:t>22340078</a:t>
            </a:r>
            <a:r>
              <a:rPr sz="1800" b="1" spc="784"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sz="1800" b="1" dirty="0">
                <a:solidFill>
                  <a:srgbClr val="000000"/>
                </a:solidFill>
                <a:latin typeface="Cambria"/>
                <a:cs typeface="Cambria"/>
              </a:rPr>
              <a:t>SANJULA E A Y</a:t>
            </a:r>
            <a:r>
              <a:rPr sz="1800" b="1" spc="789"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dirty="0"/>
              <a:t>25-26J-076</a:t>
            </a:r>
            <a:endParaRPr sz="1800" dirty="0">
              <a:solidFill>
                <a:srgbClr val="000000"/>
              </a:solidFill>
              <a:latin typeface="Cambria"/>
              <a:cs typeface="Cambria"/>
            </a:endParaRPr>
          </a:p>
        </p:txBody>
      </p:sp>
      <p:sp>
        <p:nvSpPr>
          <p:cNvPr id="29" name="object 9">
            <a:extLst>
              <a:ext uri="{FF2B5EF4-FFF2-40B4-BE49-F238E27FC236}">
                <a16:creationId xmlns:a16="http://schemas.microsoft.com/office/drawing/2014/main" id="{732FEB7B-3AB3-4309-A1A7-E9A5BBEF370C}"/>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
        <p:nvSpPr>
          <p:cNvPr id="30" name="object 3">
            <a:extLst>
              <a:ext uri="{FF2B5EF4-FFF2-40B4-BE49-F238E27FC236}">
                <a16:creationId xmlns:a16="http://schemas.microsoft.com/office/drawing/2014/main" id="{85C84739-FF7C-4A3A-8337-3D0B7C3B4CB4}"/>
              </a:ext>
            </a:extLst>
          </p:cNvPr>
          <p:cNvSpPr txBox="1"/>
          <p:nvPr/>
        </p:nvSpPr>
        <p:spPr>
          <a:xfrm>
            <a:off x="1460714" y="38932"/>
            <a:ext cx="9642393" cy="483466"/>
          </a:xfrm>
          <a:prstGeom prst="rect">
            <a:avLst/>
          </a:prstGeom>
        </p:spPr>
        <p:txBody>
          <a:bodyPr vert="horz" wrap="square" lIns="0" tIns="0" rIns="0" bIns="0" rtlCol="0" anchor="t">
            <a:spAutoFit/>
          </a:bodyPr>
          <a:lstStyle/>
          <a:p>
            <a:pPr>
              <a:lnSpc>
                <a:spcPts val="3911"/>
              </a:lnSpc>
            </a:pPr>
            <a:r>
              <a:rPr lang="en-US" sz="3200" b="1" spc="-17" dirty="0">
                <a:solidFill>
                  <a:srgbClr val="000000"/>
                </a:solidFill>
                <a:latin typeface="Calibri"/>
                <a:cs typeface="Calibri"/>
              </a:rPr>
              <a:t>Security Alert Interface with SOAR-Style Automation</a:t>
            </a:r>
          </a:p>
        </p:txBody>
      </p:sp>
    </p:spTree>
    <p:extLst>
      <p:ext uri="{BB962C8B-B14F-4D97-AF65-F5344CB8AC3E}">
        <p14:creationId xmlns:p14="http://schemas.microsoft.com/office/powerpoint/2010/main" val="881847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dirty="0"/>
          </a:p>
        </p:txBody>
      </p:sp>
      <p:sp>
        <p:nvSpPr>
          <p:cNvPr id="10" name="object 10"/>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25</a:t>
            </a:r>
            <a:endParaRPr sz="1400" b="1" dirty="0">
              <a:solidFill>
                <a:srgbClr val="000000"/>
              </a:solidFill>
              <a:latin typeface="Cambria"/>
              <a:cs typeface="Cambria"/>
            </a:endParaRPr>
          </a:p>
        </p:txBody>
      </p:sp>
      <p:pic>
        <p:nvPicPr>
          <p:cNvPr id="16" name="Picture 15">
            <a:extLst>
              <a:ext uri="{FF2B5EF4-FFF2-40B4-BE49-F238E27FC236}">
                <a16:creationId xmlns:a16="http://schemas.microsoft.com/office/drawing/2014/main" id="{1C67AA1A-1DA0-4B0B-A17C-FCB6F5217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35" y="4827861"/>
            <a:ext cx="936104" cy="936104"/>
          </a:xfrm>
          <a:prstGeom prst="rect">
            <a:avLst/>
          </a:prstGeom>
        </p:spPr>
      </p:pic>
      <p:pic>
        <p:nvPicPr>
          <p:cNvPr id="18" name="Picture 17">
            <a:extLst>
              <a:ext uri="{FF2B5EF4-FFF2-40B4-BE49-F238E27FC236}">
                <a16:creationId xmlns:a16="http://schemas.microsoft.com/office/drawing/2014/main" id="{27E9596D-1079-46B8-B338-952D889E2C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285" y="3839702"/>
            <a:ext cx="2134014" cy="928296"/>
          </a:xfrm>
          <a:prstGeom prst="rect">
            <a:avLst/>
          </a:prstGeom>
        </p:spPr>
      </p:pic>
      <p:pic>
        <p:nvPicPr>
          <p:cNvPr id="22" name="Picture 21">
            <a:extLst>
              <a:ext uri="{FF2B5EF4-FFF2-40B4-BE49-F238E27FC236}">
                <a16:creationId xmlns:a16="http://schemas.microsoft.com/office/drawing/2014/main" id="{4929D1CC-8D51-4076-8FCE-B6BF294B1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9230" y="3517213"/>
            <a:ext cx="1553389" cy="1553389"/>
          </a:xfrm>
          <a:prstGeom prst="rect">
            <a:avLst/>
          </a:prstGeom>
        </p:spPr>
      </p:pic>
      <p:pic>
        <p:nvPicPr>
          <p:cNvPr id="35" name="Picture 34">
            <a:extLst>
              <a:ext uri="{FF2B5EF4-FFF2-40B4-BE49-F238E27FC236}">
                <a16:creationId xmlns:a16="http://schemas.microsoft.com/office/drawing/2014/main" id="{8DD93D4E-A01D-4E66-BA69-887A8277D1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2687" y="4698079"/>
            <a:ext cx="1583577" cy="1312107"/>
          </a:xfrm>
          <a:prstGeom prst="rect">
            <a:avLst/>
          </a:prstGeom>
        </p:spPr>
      </p:pic>
      <p:pic>
        <p:nvPicPr>
          <p:cNvPr id="37" name="Picture 36">
            <a:extLst>
              <a:ext uri="{FF2B5EF4-FFF2-40B4-BE49-F238E27FC236}">
                <a16:creationId xmlns:a16="http://schemas.microsoft.com/office/drawing/2014/main" id="{C2C157A5-5987-4A48-A066-9168A1DFE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000" y="806733"/>
            <a:ext cx="1519020" cy="1519020"/>
          </a:xfrm>
          <a:prstGeom prst="rect">
            <a:avLst/>
          </a:prstGeom>
        </p:spPr>
      </p:pic>
      <p:sp>
        <p:nvSpPr>
          <p:cNvPr id="38" name="Rectangle 37">
            <a:extLst>
              <a:ext uri="{FF2B5EF4-FFF2-40B4-BE49-F238E27FC236}">
                <a16:creationId xmlns:a16="http://schemas.microsoft.com/office/drawing/2014/main" id="{6879C8E9-B112-4637-864B-BF25B299D065}"/>
              </a:ext>
            </a:extLst>
          </p:cNvPr>
          <p:cNvSpPr/>
          <p:nvPr/>
        </p:nvSpPr>
        <p:spPr>
          <a:xfrm>
            <a:off x="372845" y="917735"/>
            <a:ext cx="3614582" cy="230425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F7E415A4-616F-4F7F-97B2-75F5FB7C31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4434" y="836828"/>
            <a:ext cx="1979597" cy="1979597"/>
          </a:xfrm>
          <a:prstGeom prst="rect">
            <a:avLst/>
          </a:prstGeom>
        </p:spPr>
      </p:pic>
      <p:sp>
        <p:nvSpPr>
          <p:cNvPr id="43" name="TextBox 42">
            <a:extLst>
              <a:ext uri="{FF2B5EF4-FFF2-40B4-BE49-F238E27FC236}">
                <a16:creationId xmlns:a16="http://schemas.microsoft.com/office/drawing/2014/main" id="{3C6B5F38-09E0-4475-8E8B-32B5229EE452}"/>
              </a:ext>
            </a:extLst>
          </p:cNvPr>
          <p:cNvSpPr txBox="1"/>
          <p:nvPr/>
        </p:nvSpPr>
        <p:spPr>
          <a:xfrm>
            <a:off x="1235365" y="747241"/>
            <a:ext cx="2069480" cy="246221"/>
          </a:xfrm>
          <a:prstGeom prst="rect">
            <a:avLst/>
          </a:prstGeom>
          <a:solidFill>
            <a:schemeClr val="bg1"/>
          </a:solidFill>
        </p:spPr>
        <p:txBody>
          <a:bodyPr wrap="square" rtlCol="0">
            <a:spAutoFit/>
          </a:bodyPr>
          <a:lstStyle/>
          <a:p>
            <a:r>
              <a:rPr lang="en-US" sz="1000" dirty="0">
                <a:latin typeface="Bahnschrift Light" panose="020B0502040204020203" pitchFamily="34" charset="0"/>
              </a:rPr>
              <a:t>Specialization based Knowledge</a:t>
            </a:r>
          </a:p>
        </p:txBody>
      </p:sp>
      <p:pic>
        <p:nvPicPr>
          <p:cNvPr id="45" name="Picture 44">
            <a:extLst>
              <a:ext uri="{FF2B5EF4-FFF2-40B4-BE49-F238E27FC236}">
                <a16:creationId xmlns:a16="http://schemas.microsoft.com/office/drawing/2014/main" id="{2A109E5A-F114-468A-9421-B90938CE2B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7919" y="885438"/>
            <a:ext cx="1373138" cy="1373138"/>
          </a:xfrm>
          <a:prstGeom prst="rect">
            <a:avLst/>
          </a:prstGeom>
        </p:spPr>
      </p:pic>
      <p:pic>
        <p:nvPicPr>
          <p:cNvPr id="47" name="Picture 46">
            <a:extLst>
              <a:ext uri="{FF2B5EF4-FFF2-40B4-BE49-F238E27FC236}">
                <a16:creationId xmlns:a16="http://schemas.microsoft.com/office/drawing/2014/main" id="{3B37D7CA-5579-4228-AE5D-909D475ACB0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7086" y="1724966"/>
            <a:ext cx="1742362" cy="1742362"/>
          </a:xfrm>
          <a:prstGeom prst="rect">
            <a:avLst/>
          </a:prstGeom>
        </p:spPr>
      </p:pic>
      <p:sp>
        <p:nvSpPr>
          <p:cNvPr id="48" name="Rectangle 47">
            <a:extLst>
              <a:ext uri="{FF2B5EF4-FFF2-40B4-BE49-F238E27FC236}">
                <a16:creationId xmlns:a16="http://schemas.microsoft.com/office/drawing/2014/main" id="{BD1523BE-F28F-4256-9ADD-397B751C175B}"/>
              </a:ext>
            </a:extLst>
          </p:cNvPr>
          <p:cNvSpPr/>
          <p:nvPr/>
        </p:nvSpPr>
        <p:spPr>
          <a:xfrm>
            <a:off x="368986" y="3735082"/>
            <a:ext cx="3614582" cy="230425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56072C23-D053-47B3-8985-D377530BD7AD}"/>
              </a:ext>
            </a:extLst>
          </p:cNvPr>
          <p:cNvSpPr txBox="1"/>
          <p:nvPr/>
        </p:nvSpPr>
        <p:spPr>
          <a:xfrm>
            <a:off x="1238085" y="3643515"/>
            <a:ext cx="1356835" cy="246221"/>
          </a:xfrm>
          <a:prstGeom prst="rect">
            <a:avLst/>
          </a:prstGeom>
          <a:solidFill>
            <a:schemeClr val="bg1"/>
          </a:solidFill>
        </p:spPr>
        <p:txBody>
          <a:bodyPr wrap="square" rtlCol="0">
            <a:spAutoFit/>
          </a:bodyPr>
          <a:lstStyle/>
          <a:p>
            <a:pPr algn="ctr"/>
            <a:r>
              <a:rPr lang="en-US" sz="1000" dirty="0">
                <a:latin typeface="Bahnschrift Light" panose="020B0502040204020203" pitchFamily="34" charset="0"/>
              </a:rPr>
              <a:t>Latest Technologies</a:t>
            </a:r>
          </a:p>
        </p:txBody>
      </p:sp>
      <p:sp>
        <p:nvSpPr>
          <p:cNvPr id="53" name="Rectangle 52">
            <a:extLst>
              <a:ext uri="{FF2B5EF4-FFF2-40B4-BE49-F238E27FC236}">
                <a16:creationId xmlns:a16="http://schemas.microsoft.com/office/drawing/2014/main" id="{C06702AB-64F7-4B9B-9B07-770E6CDD104F}"/>
              </a:ext>
            </a:extLst>
          </p:cNvPr>
          <p:cNvSpPr/>
          <p:nvPr/>
        </p:nvSpPr>
        <p:spPr>
          <a:xfrm>
            <a:off x="4394031" y="917735"/>
            <a:ext cx="3935352" cy="2247325"/>
          </a:xfrm>
          <a:prstGeom prst="rect">
            <a:avLst/>
          </a:prstGeom>
          <a:noFill/>
          <a:ln>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02ABA54-66AF-4FF1-9D72-A0C6196957BA}"/>
              </a:ext>
            </a:extLst>
          </p:cNvPr>
          <p:cNvSpPr/>
          <p:nvPr/>
        </p:nvSpPr>
        <p:spPr>
          <a:xfrm>
            <a:off x="8626019" y="917735"/>
            <a:ext cx="3319450" cy="3392914"/>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A2B0E72C-F4ED-4174-BB49-0E7BD9D01E71}"/>
              </a:ext>
            </a:extLst>
          </p:cNvPr>
          <p:cNvSpPr txBox="1"/>
          <p:nvPr/>
        </p:nvSpPr>
        <p:spPr>
          <a:xfrm>
            <a:off x="4511824" y="993462"/>
            <a:ext cx="3642493" cy="369332"/>
          </a:xfrm>
          <a:prstGeom prst="rect">
            <a:avLst/>
          </a:prstGeom>
          <a:noFill/>
        </p:spPr>
        <p:txBody>
          <a:bodyPr wrap="square" rtlCol="0">
            <a:spAutoFit/>
          </a:bodyPr>
          <a:lstStyle/>
          <a:p>
            <a:pPr algn="ctr"/>
            <a:r>
              <a:rPr lang="en-US" b="1" dirty="0">
                <a:solidFill>
                  <a:srgbClr val="00B050"/>
                </a:solidFill>
              </a:rPr>
              <a:t>Ethical Clearance</a:t>
            </a:r>
          </a:p>
        </p:txBody>
      </p:sp>
      <p:sp>
        <p:nvSpPr>
          <p:cNvPr id="55" name="TextBox 54">
            <a:extLst>
              <a:ext uri="{FF2B5EF4-FFF2-40B4-BE49-F238E27FC236}">
                <a16:creationId xmlns:a16="http://schemas.microsoft.com/office/drawing/2014/main" id="{B8C443CC-8CFB-47F1-BEA1-FB2158C902E0}"/>
              </a:ext>
            </a:extLst>
          </p:cNvPr>
          <p:cNvSpPr txBox="1"/>
          <p:nvPr/>
        </p:nvSpPr>
        <p:spPr>
          <a:xfrm>
            <a:off x="4511824" y="1615126"/>
            <a:ext cx="374441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Non-Human Subjects Research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Data Anonymization and Privacy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Responsible AI Development</a:t>
            </a:r>
          </a:p>
        </p:txBody>
      </p:sp>
      <p:pic>
        <p:nvPicPr>
          <p:cNvPr id="57" name="Graphic 56" descr="Checkmark">
            <a:extLst>
              <a:ext uri="{FF2B5EF4-FFF2-40B4-BE49-F238E27FC236}">
                <a16:creationId xmlns:a16="http://schemas.microsoft.com/office/drawing/2014/main" id="{833BEEF8-91BC-454E-9B8F-CA5C79EEDB7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95895" y="1379400"/>
            <a:ext cx="236728" cy="236728"/>
          </a:xfrm>
          <a:prstGeom prst="rect">
            <a:avLst/>
          </a:prstGeom>
        </p:spPr>
      </p:pic>
      <p:pic>
        <p:nvPicPr>
          <p:cNvPr id="58" name="Graphic 57" descr="Checkmark">
            <a:extLst>
              <a:ext uri="{FF2B5EF4-FFF2-40B4-BE49-F238E27FC236}">
                <a16:creationId xmlns:a16="http://schemas.microsoft.com/office/drawing/2014/main" id="{1CE2230F-327B-4BEC-956D-88F8D7D4C3F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95895" y="2204885"/>
            <a:ext cx="236728" cy="236728"/>
          </a:xfrm>
          <a:prstGeom prst="rect">
            <a:avLst/>
          </a:prstGeom>
        </p:spPr>
      </p:pic>
      <p:sp>
        <p:nvSpPr>
          <p:cNvPr id="52" name="TextBox 51">
            <a:extLst>
              <a:ext uri="{FF2B5EF4-FFF2-40B4-BE49-F238E27FC236}">
                <a16:creationId xmlns:a16="http://schemas.microsoft.com/office/drawing/2014/main" id="{84E0D671-1226-4ADD-BB29-4BD40D701D11}"/>
              </a:ext>
            </a:extLst>
          </p:cNvPr>
          <p:cNvSpPr txBox="1"/>
          <p:nvPr/>
        </p:nvSpPr>
        <p:spPr>
          <a:xfrm>
            <a:off x="8696742" y="1362794"/>
            <a:ext cx="3359357" cy="2862322"/>
          </a:xfrm>
          <a:prstGeom prst="rect">
            <a:avLst/>
          </a:prstGeom>
          <a:noFill/>
        </p:spPr>
        <p:txBody>
          <a:bodyPr wrap="square" rtlCol="0">
            <a:spAutoFit/>
          </a:bodyPr>
          <a:lstStyle/>
          <a:p>
            <a:pPr marL="285750" indent="-285750">
              <a:buFont typeface="Wingdings" panose="05000000000000000000" pitchFamily="2" charset="2"/>
              <a:buChar char="q"/>
            </a:pPr>
            <a:r>
              <a:rPr lang="en-US" dirty="0"/>
              <a:t>Public Cyber Security data sets (CIC-IDS-2017)</a:t>
            </a:r>
          </a:p>
          <a:p>
            <a:endParaRPr lang="en-US" dirty="0"/>
          </a:p>
          <a:p>
            <a:pPr marL="285750" indent="-285750">
              <a:buFont typeface="Wingdings" panose="05000000000000000000" pitchFamily="2" charset="2"/>
              <a:buChar char="q"/>
            </a:pPr>
            <a:r>
              <a:rPr lang="en-US" dirty="0"/>
              <a:t>Open-source threat intelligence feeds (OTX, </a:t>
            </a:r>
            <a:r>
              <a:rPr lang="en-US" dirty="0" err="1"/>
              <a:t>Virustotal</a:t>
            </a:r>
            <a:r>
              <a:rPr lang="en-US" dirty="0"/>
              <a:t>)</a:t>
            </a:r>
          </a:p>
          <a:p>
            <a:endParaRPr lang="en-US" dirty="0"/>
          </a:p>
          <a:p>
            <a:pPr marL="285750" indent="-285750">
              <a:buFont typeface="Wingdings" panose="05000000000000000000" pitchFamily="2" charset="2"/>
              <a:buChar char="q"/>
            </a:pPr>
            <a:r>
              <a:rPr lang="en-US" dirty="0"/>
              <a:t>Data received from POC testing and module integrations</a:t>
            </a:r>
          </a:p>
        </p:txBody>
      </p:sp>
      <p:pic>
        <p:nvPicPr>
          <p:cNvPr id="59" name="Graphic 58" descr="Checkmark">
            <a:extLst>
              <a:ext uri="{FF2B5EF4-FFF2-40B4-BE49-F238E27FC236}">
                <a16:creationId xmlns:a16="http://schemas.microsoft.com/office/drawing/2014/main" id="{C0437798-674F-43EF-88E2-778626C36C3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92443" y="3318004"/>
            <a:ext cx="236728" cy="236728"/>
          </a:xfrm>
          <a:prstGeom prst="rect">
            <a:avLst/>
          </a:prstGeom>
        </p:spPr>
      </p:pic>
      <p:sp>
        <p:nvSpPr>
          <p:cNvPr id="51" name="TextBox 50">
            <a:extLst>
              <a:ext uri="{FF2B5EF4-FFF2-40B4-BE49-F238E27FC236}">
                <a16:creationId xmlns:a16="http://schemas.microsoft.com/office/drawing/2014/main" id="{771B0878-05D8-48D9-ACF8-C51C4C563C41}"/>
              </a:ext>
            </a:extLst>
          </p:cNvPr>
          <p:cNvSpPr txBox="1"/>
          <p:nvPr/>
        </p:nvSpPr>
        <p:spPr>
          <a:xfrm>
            <a:off x="9309926" y="917735"/>
            <a:ext cx="2861272" cy="461665"/>
          </a:xfrm>
          <a:prstGeom prst="rect">
            <a:avLst/>
          </a:prstGeom>
          <a:noFill/>
        </p:spPr>
        <p:txBody>
          <a:bodyPr wrap="square" rtlCol="0">
            <a:spAutoFit/>
          </a:bodyPr>
          <a:lstStyle/>
          <a:p>
            <a:r>
              <a:rPr lang="en-US" sz="2400" b="1" dirty="0"/>
              <a:t>Data Availability</a:t>
            </a:r>
          </a:p>
        </p:txBody>
      </p:sp>
      <p:sp>
        <p:nvSpPr>
          <p:cNvPr id="66" name="Rectangle: Rounded Corners 65">
            <a:extLst>
              <a:ext uri="{FF2B5EF4-FFF2-40B4-BE49-F238E27FC236}">
                <a16:creationId xmlns:a16="http://schemas.microsoft.com/office/drawing/2014/main" id="{B711A8F7-09BD-48CA-91EC-17DCBBDA37BE}"/>
              </a:ext>
            </a:extLst>
          </p:cNvPr>
          <p:cNvSpPr/>
          <p:nvPr/>
        </p:nvSpPr>
        <p:spPr>
          <a:xfrm>
            <a:off x="4199352" y="4440186"/>
            <a:ext cx="7776864" cy="197476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CDE3909-DBC6-46D8-84F4-362C3084E1EA}"/>
              </a:ext>
            </a:extLst>
          </p:cNvPr>
          <p:cNvSpPr txBox="1"/>
          <p:nvPr/>
        </p:nvSpPr>
        <p:spPr>
          <a:xfrm>
            <a:off x="6674108" y="4395034"/>
            <a:ext cx="2861272" cy="461665"/>
          </a:xfrm>
          <a:prstGeom prst="rect">
            <a:avLst/>
          </a:prstGeom>
          <a:noFill/>
        </p:spPr>
        <p:txBody>
          <a:bodyPr wrap="square" rtlCol="0">
            <a:spAutoFit/>
          </a:bodyPr>
          <a:lstStyle/>
          <a:p>
            <a:r>
              <a:rPr lang="en-US" sz="2400" b="1" dirty="0"/>
              <a:t>How To Evaluate</a:t>
            </a:r>
          </a:p>
        </p:txBody>
      </p:sp>
      <p:sp>
        <p:nvSpPr>
          <p:cNvPr id="68" name="TextBox 67">
            <a:extLst>
              <a:ext uri="{FF2B5EF4-FFF2-40B4-BE49-F238E27FC236}">
                <a16:creationId xmlns:a16="http://schemas.microsoft.com/office/drawing/2014/main" id="{769B1384-8453-475A-9926-12875910A20A}"/>
              </a:ext>
            </a:extLst>
          </p:cNvPr>
          <p:cNvSpPr txBox="1"/>
          <p:nvPr/>
        </p:nvSpPr>
        <p:spPr>
          <a:xfrm>
            <a:off x="4335671" y="5046959"/>
            <a:ext cx="746290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Functional Validation: test case execution &amp; data set validation.</a:t>
            </a:r>
          </a:p>
          <a:p>
            <a:pPr marL="285750" indent="-285750">
              <a:buFont typeface="Arial" panose="020B0604020202020204" pitchFamily="34" charset="0"/>
              <a:buChar char="•"/>
            </a:pPr>
            <a:r>
              <a:rPr lang="en-US" dirty="0"/>
              <a:t>Performance Metrics: Mean Time to Respond (MTTR) , Alert Reduction &amp; False Positive rates.</a:t>
            </a:r>
          </a:p>
          <a:p>
            <a:pPr marL="285750" indent="-285750">
              <a:buFont typeface="Arial" panose="020B0604020202020204" pitchFamily="34" charset="0"/>
              <a:buChar char="•"/>
            </a:pPr>
            <a:r>
              <a:rPr lang="en-US" dirty="0"/>
              <a:t>Usability &amp; Trust Assessment.</a:t>
            </a:r>
          </a:p>
        </p:txBody>
      </p:sp>
      <p:sp>
        <p:nvSpPr>
          <p:cNvPr id="69" name="object 6">
            <a:extLst>
              <a:ext uri="{FF2B5EF4-FFF2-40B4-BE49-F238E27FC236}">
                <a16:creationId xmlns:a16="http://schemas.microsoft.com/office/drawing/2014/main" id="{C7D3907A-3A00-47F0-B46C-AB361577CBE2}"/>
              </a:ext>
            </a:extLst>
          </p:cNvPr>
          <p:cNvSpPr txBox="1"/>
          <p:nvPr/>
        </p:nvSpPr>
        <p:spPr>
          <a:xfrm>
            <a:off x="2724277" y="6544483"/>
            <a:ext cx="5741430" cy="269304"/>
          </a:xfrm>
          <a:prstGeom prst="rect">
            <a:avLst/>
          </a:prstGeom>
        </p:spPr>
        <p:txBody>
          <a:bodyPr vert="horz" wrap="square" lIns="0" tIns="0" rIns="0" bIns="0" rtlCol="0">
            <a:spAutoFit/>
          </a:bodyPr>
          <a:lstStyle/>
          <a:p>
            <a:pPr>
              <a:lnSpc>
                <a:spcPts val="2113"/>
              </a:lnSpc>
            </a:pPr>
            <a:r>
              <a:rPr sz="1800" b="1" dirty="0">
                <a:solidFill>
                  <a:srgbClr val="000000"/>
                </a:solidFill>
                <a:latin typeface="Cambria"/>
                <a:cs typeface="Cambria"/>
              </a:rPr>
              <a:t>IT</a:t>
            </a:r>
            <a:r>
              <a:rPr lang="en-US" sz="1800" b="1" dirty="0">
                <a:solidFill>
                  <a:srgbClr val="000000"/>
                </a:solidFill>
                <a:latin typeface="Cambria"/>
                <a:cs typeface="Cambria"/>
              </a:rPr>
              <a:t>22340078</a:t>
            </a:r>
            <a:r>
              <a:rPr sz="1800" b="1" spc="784"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sz="1800" b="1" dirty="0">
                <a:solidFill>
                  <a:srgbClr val="000000"/>
                </a:solidFill>
                <a:latin typeface="Cambria"/>
                <a:cs typeface="Cambria"/>
              </a:rPr>
              <a:t>SANJULA E A Y</a:t>
            </a:r>
            <a:r>
              <a:rPr sz="1800" b="1" spc="789"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dirty="0"/>
              <a:t>25-26J-076</a:t>
            </a:r>
            <a:endParaRPr sz="1800" dirty="0">
              <a:solidFill>
                <a:srgbClr val="000000"/>
              </a:solidFill>
              <a:latin typeface="Cambria"/>
              <a:cs typeface="Cambria"/>
            </a:endParaRPr>
          </a:p>
        </p:txBody>
      </p:sp>
      <p:sp>
        <p:nvSpPr>
          <p:cNvPr id="31" name="object 9">
            <a:extLst>
              <a:ext uri="{FF2B5EF4-FFF2-40B4-BE49-F238E27FC236}">
                <a16:creationId xmlns:a16="http://schemas.microsoft.com/office/drawing/2014/main" id="{94870C69-63DC-4D17-889B-C66CE8401FF6}"/>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
        <p:nvSpPr>
          <p:cNvPr id="32" name="object 3">
            <a:extLst>
              <a:ext uri="{FF2B5EF4-FFF2-40B4-BE49-F238E27FC236}">
                <a16:creationId xmlns:a16="http://schemas.microsoft.com/office/drawing/2014/main" id="{FB71D0EB-F6BE-4191-BAA9-F1466E8AE4F7}"/>
              </a:ext>
            </a:extLst>
          </p:cNvPr>
          <p:cNvSpPr txBox="1"/>
          <p:nvPr/>
        </p:nvSpPr>
        <p:spPr>
          <a:xfrm>
            <a:off x="1460714" y="38932"/>
            <a:ext cx="9642393" cy="483466"/>
          </a:xfrm>
          <a:prstGeom prst="rect">
            <a:avLst/>
          </a:prstGeom>
        </p:spPr>
        <p:txBody>
          <a:bodyPr vert="horz" wrap="square" lIns="0" tIns="0" rIns="0" bIns="0" rtlCol="0" anchor="t">
            <a:spAutoFit/>
          </a:bodyPr>
          <a:lstStyle/>
          <a:p>
            <a:pPr>
              <a:lnSpc>
                <a:spcPts val="3911"/>
              </a:lnSpc>
            </a:pPr>
            <a:r>
              <a:rPr lang="en-US" sz="3200" b="1" spc="-17" dirty="0">
                <a:solidFill>
                  <a:srgbClr val="000000"/>
                </a:solidFill>
                <a:latin typeface="Calibri"/>
                <a:cs typeface="Calibri"/>
              </a:rPr>
              <a:t>Security Alert Interface with SOAR-Style Automation</a:t>
            </a:r>
          </a:p>
        </p:txBody>
      </p:sp>
    </p:spTree>
    <p:extLst>
      <p:ext uri="{BB962C8B-B14F-4D97-AF65-F5344CB8AC3E}">
        <p14:creationId xmlns:p14="http://schemas.microsoft.com/office/powerpoint/2010/main" val="56965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8A52-32FE-46CF-9289-06AFB5154D6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B8F3CB9-42F0-4492-9ECD-BAC16564BDD3}"/>
              </a:ext>
            </a:extLst>
          </p:cNvPr>
          <p:cNvSpPr>
            <a:spLocks noGrp="1"/>
          </p:cNvSpPr>
          <p:nvPr>
            <p:ph type="body" idx="1"/>
          </p:nvPr>
        </p:nvSpPr>
        <p:spPr/>
        <p:txBody>
          <a:bodyPr/>
          <a:lstStyle/>
          <a:p>
            <a:endParaRPr lang="en-US"/>
          </a:p>
        </p:txBody>
      </p:sp>
      <p:sp>
        <p:nvSpPr>
          <p:cNvPr id="4" name="object 1">
            <a:extLst>
              <a:ext uri="{FF2B5EF4-FFF2-40B4-BE49-F238E27FC236}">
                <a16:creationId xmlns:a16="http://schemas.microsoft.com/office/drawing/2014/main" id="{C6282FD4-4D5F-4EBA-A1B5-85E8B49DECF7}"/>
              </a:ext>
            </a:extLst>
          </p:cNvPr>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dirty="0"/>
          </a:p>
        </p:txBody>
      </p:sp>
      <p:sp>
        <p:nvSpPr>
          <p:cNvPr id="6" name="object 10">
            <a:extLst>
              <a:ext uri="{FF2B5EF4-FFF2-40B4-BE49-F238E27FC236}">
                <a16:creationId xmlns:a16="http://schemas.microsoft.com/office/drawing/2014/main" id="{774AE4C0-5B2F-4319-A99B-5D0C30A7291C}"/>
              </a:ext>
            </a:extLst>
          </p:cNvPr>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26</a:t>
            </a:r>
            <a:endParaRPr sz="1400" b="1" dirty="0">
              <a:solidFill>
                <a:srgbClr val="000000"/>
              </a:solidFill>
              <a:latin typeface="Cambria"/>
              <a:cs typeface="Cambria"/>
            </a:endParaRPr>
          </a:p>
        </p:txBody>
      </p:sp>
      <p:sp>
        <p:nvSpPr>
          <p:cNvPr id="7" name="object 6">
            <a:extLst>
              <a:ext uri="{FF2B5EF4-FFF2-40B4-BE49-F238E27FC236}">
                <a16:creationId xmlns:a16="http://schemas.microsoft.com/office/drawing/2014/main" id="{EA3F3D48-7FE3-4FCC-9F36-E08B54DF6D08}"/>
              </a:ext>
            </a:extLst>
          </p:cNvPr>
          <p:cNvSpPr txBox="1"/>
          <p:nvPr/>
        </p:nvSpPr>
        <p:spPr>
          <a:xfrm>
            <a:off x="2724277" y="6544483"/>
            <a:ext cx="5741430" cy="269304"/>
          </a:xfrm>
          <a:prstGeom prst="rect">
            <a:avLst/>
          </a:prstGeom>
        </p:spPr>
        <p:txBody>
          <a:bodyPr vert="horz" wrap="square" lIns="0" tIns="0" rIns="0" bIns="0" rtlCol="0">
            <a:spAutoFit/>
          </a:bodyPr>
          <a:lstStyle/>
          <a:p>
            <a:pPr>
              <a:lnSpc>
                <a:spcPts val="2113"/>
              </a:lnSpc>
            </a:pPr>
            <a:r>
              <a:rPr sz="1800" b="1" dirty="0">
                <a:solidFill>
                  <a:srgbClr val="000000"/>
                </a:solidFill>
                <a:latin typeface="Cambria"/>
                <a:cs typeface="Cambria"/>
              </a:rPr>
              <a:t>IT</a:t>
            </a:r>
            <a:r>
              <a:rPr lang="en-US" sz="1800" b="1" dirty="0">
                <a:solidFill>
                  <a:srgbClr val="000000"/>
                </a:solidFill>
                <a:latin typeface="Cambria"/>
                <a:cs typeface="Cambria"/>
              </a:rPr>
              <a:t>22340078</a:t>
            </a:r>
            <a:r>
              <a:rPr sz="1800" b="1" spc="784"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sz="1800" b="1" dirty="0">
                <a:solidFill>
                  <a:srgbClr val="000000"/>
                </a:solidFill>
                <a:latin typeface="Cambria"/>
                <a:cs typeface="Cambria"/>
              </a:rPr>
              <a:t>SANJULA E A Y</a:t>
            </a:r>
            <a:r>
              <a:rPr sz="1800" b="1" spc="789"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dirty="0"/>
              <a:t>25-26J-076</a:t>
            </a:r>
            <a:endParaRPr sz="1800" dirty="0">
              <a:solidFill>
                <a:srgbClr val="000000"/>
              </a:solidFill>
              <a:latin typeface="Cambria"/>
              <a:cs typeface="Cambria"/>
            </a:endParaRPr>
          </a:p>
        </p:txBody>
      </p:sp>
      <p:sp>
        <p:nvSpPr>
          <p:cNvPr id="8" name="Rectangle: Rounded Corners 7">
            <a:extLst>
              <a:ext uri="{FF2B5EF4-FFF2-40B4-BE49-F238E27FC236}">
                <a16:creationId xmlns:a16="http://schemas.microsoft.com/office/drawing/2014/main" id="{DADA9544-F4BD-4807-A9C1-98C7BB013B44}"/>
              </a:ext>
            </a:extLst>
          </p:cNvPr>
          <p:cNvSpPr/>
          <p:nvPr/>
        </p:nvSpPr>
        <p:spPr>
          <a:xfrm>
            <a:off x="119336" y="500458"/>
            <a:ext cx="7776864" cy="1974760"/>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53B281D-DC47-4580-8AFF-72686906666A}"/>
              </a:ext>
            </a:extLst>
          </p:cNvPr>
          <p:cNvSpPr txBox="1"/>
          <p:nvPr/>
        </p:nvSpPr>
        <p:spPr>
          <a:xfrm>
            <a:off x="2594092" y="455306"/>
            <a:ext cx="2861272" cy="461665"/>
          </a:xfrm>
          <a:prstGeom prst="rect">
            <a:avLst/>
          </a:prstGeom>
          <a:noFill/>
        </p:spPr>
        <p:txBody>
          <a:bodyPr wrap="square" rtlCol="0">
            <a:spAutoFit/>
          </a:bodyPr>
          <a:lstStyle/>
          <a:p>
            <a:r>
              <a:rPr lang="en-US" sz="2400" b="1" dirty="0"/>
              <a:t>How To Evaluate</a:t>
            </a:r>
          </a:p>
        </p:txBody>
      </p:sp>
      <p:sp>
        <p:nvSpPr>
          <p:cNvPr id="10" name="TextBox 9">
            <a:extLst>
              <a:ext uri="{FF2B5EF4-FFF2-40B4-BE49-F238E27FC236}">
                <a16:creationId xmlns:a16="http://schemas.microsoft.com/office/drawing/2014/main" id="{D5228878-5B7E-4040-ADCE-48014B46C9B9}"/>
              </a:ext>
            </a:extLst>
          </p:cNvPr>
          <p:cNvSpPr txBox="1"/>
          <p:nvPr/>
        </p:nvSpPr>
        <p:spPr>
          <a:xfrm>
            <a:off x="255655" y="1107231"/>
            <a:ext cx="746290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Functional Validation: test case execution &amp; data set validation.</a:t>
            </a:r>
          </a:p>
          <a:p>
            <a:pPr marL="285750" indent="-285750">
              <a:buFont typeface="Arial" panose="020B0604020202020204" pitchFamily="34" charset="0"/>
              <a:buChar char="•"/>
            </a:pPr>
            <a:r>
              <a:rPr lang="en-US" dirty="0"/>
              <a:t>Performance Metrics: Mean Time to Respond (MTTR) , Alert Reduction &amp; False Positive rates.</a:t>
            </a:r>
          </a:p>
          <a:p>
            <a:pPr marL="285750" indent="-285750">
              <a:buFont typeface="Arial" panose="020B0604020202020204" pitchFamily="34" charset="0"/>
              <a:buChar char="•"/>
            </a:pPr>
            <a:r>
              <a:rPr lang="en-US" dirty="0"/>
              <a:t>Usability &amp; Trust Assessment.</a:t>
            </a:r>
          </a:p>
        </p:txBody>
      </p:sp>
      <p:pic>
        <p:nvPicPr>
          <p:cNvPr id="11" name="Picture 10">
            <a:extLst>
              <a:ext uri="{FF2B5EF4-FFF2-40B4-BE49-F238E27FC236}">
                <a16:creationId xmlns:a16="http://schemas.microsoft.com/office/drawing/2014/main" id="{7C3A31F2-DE86-48BF-AF2D-A05AB4DC8BEE}"/>
              </a:ext>
            </a:extLst>
          </p:cNvPr>
          <p:cNvPicPr>
            <a:picLocks noChangeAspect="1"/>
          </p:cNvPicPr>
          <p:nvPr/>
        </p:nvPicPr>
        <p:blipFill>
          <a:blip r:embed="rId3"/>
          <a:stretch>
            <a:fillRect/>
          </a:stretch>
        </p:blipFill>
        <p:spPr>
          <a:xfrm>
            <a:off x="-13523" y="2694744"/>
            <a:ext cx="4877223" cy="1546994"/>
          </a:xfrm>
          <a:prstGeom prst="rect">
            <a:avLst/>
          </a:prstGeom>
        </p:spPr>
      </p:pic>
      <p:pic>
        <p:nvPicPr>
          <p:cNvPr id="13" name="Picture 12">
            <a:extLst>
              <a:ext uri="{FF2B5EF4-FFF2-40B4-BE49-F238E27FC236}">
                <a16:creationId xmlns:a16="http://schemas.microsoft.com/office/drawing/2014/main" id="{5D957E09-F585-4B85-81A9-759367F26A27}"/>
              </a:ext>
            </a:extLst>
          </p:cNvPr>
          <p:cNvPicPr>
            <a:picLocks noChangeAspect="1"/>
          </p:cNvPicPr>
          <p:nvPr/>
        </p:nvPicPr>
        <p:blipFill>
          <a:blip r:embed="rId4"/>
          <a:stretch>
            <a:fillRect/>
          </a:stretch>
        </p:blipFill>
        <p:spPr>
          <a:xfrm>
            <a:off x="77390" y="4567252"/>
            <a:ext cx="2763292" cy="1330901"/>
          </a:xfrm>
          <a:prstGeom prst="rect">
            <a:avLst/>
          </a:prstGeom>
        </p:spPr>
      </p:pic>
      <p:pic>
        <p:nvPicPr>
          <p:cNvPr id="14" name="Picture 13">
            <a:extLst>
              <a:ext uri="{FF2B5EF4-FFF2-40B4-BE49-F238E27FC236}">
                <a16:creationId xmlns:a16="http://schemas.microsoft.com/office/drawing/2014/main" id="{0D23D606-F25A-4008-BBC1-9137C4BB4AC6}"/>
              </a:ext>
            </a:extLst>
          </p:cNvPr>
          <p:cNvPicPr>
            <a:picLocks noChangeAspect="1"/>
          </p:cNvPicPr>
          <p:nvPr/>
        </p:nvPicPr>
        <p:blipFill>
          <a:blip r:embed="rId5"/>
          <a:stretch>
            <a:fillRect/>
          </a:stretch>
        </p:blipFill>
        <p:spPr>
          <a:xfrm>
            <a:off x="1643188" y="4872376"/>
            <a:ext cx="3364981" cy="1039102"/>
          </a:xfrm>
          <a:prstGeom prst="rect">
            <a:avLst/>
          </a:prstGeom>
        </p:spPr>
      </p:pic>
      <p:sp>
        <p:nvSpPr>
          <p:cNvPr id="15" name="TextBox 14">
            <a:extLst>
              <a:ext uri="{FF2B5EF4-FFF2-40B4-BE49-F238E27FC236}">
                <a16:creationId xmlns:a16="http://schemas.microsoft.com/office/drawing/2014/main" id="{A8038450-78F8-435A-8182-926781E51899}"/>
              </a:ext>
            </a:extLst>
          </p:cNvPr>
          <p:cNvSpPr txBox="1"/>
          <p:nvPr/>
        </p:nvSpPr>
        <p:spPr>
          <a:xfrm>
            <a:off x="9085747" y="4557115"/>
            <a:ext cx="2442423" cy="1384995"/>
          </a:xfrm>
          <a:prstGeom prst="rect">
            <a:avLst/>
          </a:prstGeom>
          <a:solidFill>
            <a:schemeClr val="accent1"/>
          </a:solidFill>
        </p:spPr>
        <p:txBody>
          <a:bodyPr wrap="square" rtlCol="0">
            <a:spAutoFit/>
          </a:bodyPr>
          <a:lstStyle/>
          <a:p>
            <a:r>
              <a:rPr lang="en-US" sz="2800" b="1" dirty="0">
                <a:solidFill>
                  <a:srgbClr val="92D050"/>
                </a:solidFill>
              </a:rPr>
              <a:t>reduce MTTR by up to 80% or greater</a:t>
            </a:r>
          </a:p>
        </p:txBody>
      </p:sp>
      <p:sp>
        <p:nvSpPr>
          <p:cNvPr id="16" name="TextBox 15">
            <a:extLst>
              <a:ext uri="{FF2B5EF4-FFF2-40B4-BE49-F238E27FC236}">
                <a16:creationId xmlns:a16="http://schemas.microsoft.com/office/drawing/2014/main" id="{D55BD707-5C00-43F2-8189-76FF4A8BF34D}"/>
              </a:ext>
            </a:extLst>
          </p:cNvPr>
          <p:cNvSpPr txBox="1"/>
          <p:nvPr/>
        </p:nvSpPr>
        <p:spPr>
          <a:xfrm>
            <a:off x="9054579" y="2785150"/>
            <a:ext cx="2340269" cy="1384995"/>
          </a:xfrm>
          <a:prstGeom prst="rect">
            <a:avLst/>
          </a:prstGeom>
          <a:solidFill>
            <a:schemeClr val="accent2">
              <a:lumMod val="50000"/>
            </a:schemeClr>
          </a:solidFill>
        </p:spPr>
        <p:txBody>
          <a:bodyPr wrap="square" rtlCol="0">
            <a:spAutoFit/>
          </a:bodyPr>
          <a:lstStyle/>
          <a:p>
            <a:r>
              <a:rPr lang="en-US" sz="2800" b="1" dirty="0">
                <a:solidFill>
                  <a:srgbClr val="92D050"/>
                </a:solidFill>
              </a:rPr>
              <a:t>Detection accuracy of at least 90%</a:t>
            </a:r>
          </a:p>
        </p:txBody>
      </p:sp>
      <p:pic>
        <p:nvPicPr>
          <p:cNvPr id="18" name="Picture 17">
            <a:extLst>
              <a:ext uri="{FF2B5EF4-FFF2-40B4-BE49-F238E27FC236}">
                <a16:creationId xmlns:a16="http://schemas.microsoft.com/office/drawing/2014/main" id="{2A5674C3-7005-44F0-998E-2153E18D4E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09562" y="2565267"/>
            <a:ext cx="1070589" cy="1070589"/>
          </a:xfrm>
          <a:prstGeom prst="rect">
            <a:avLst/>
          </a:prstGeom>
        </p:spPr>
      </p:pic>
      <p:pic>
        <p:nvPicPr>
          <p:cNvPr id="20" name="Picture 19">
            <a:extLst>
              <a:ext uri="{FF2B5EF4-FFF2-40B4-BE49-F238E27FC236}">
                <a16:creationId xmlns:a16="http://schemas.microsoft.com/office/drawing/2014/main" id="{BD81A05D-A378-4E47-A43A-4D245D5C2C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0604" y="4627202"/>
            <a:ext cx="1790676" cy="1244820"/>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F855622C-1932-4367-B94D-77938D93BFE2}"/>
              </a:ext>
            </a:extLst>
          </p:cNvPr>
          <p:cNvSpPr txBox="1"/>
          <p:nvPr/>
        </p:nvSpPr>
        <p:spPr>
          <a:xfrm>
            <a:off x="9011732" y="1074487"/>
            <a:ext cx="2875468" cy="954107"/>
          </a:xfrm>
          <a:prstGeom prst="rect">
            <a:avLst/>
          </a:prstGeom>
          <a:solidFill>
            <a:schemeClr val="tx2">
              <a:lumMod val="75000"/>
            </a:schemeClr>
          </a:solidFill>
        </p:spPr>
        <p:txBody>
          <a:bodyPr wrap="square" rtlCol="0">
            <a:spAutoFit/>
          </a:bodyPr>
          <a:lstStyle/>
          <a:p>
            <a:r>
              <a:rPr lang="en-US" sz="2800" b="1" dirty="0">
                <a:solidFill>
                  <a:srgbClr val="92D050"/>
                </a:solidFill>
              </a:rPr>
              <a:t>Non-technical user usability</a:t>
            </a:r>
          </a:p>
        </p:txBody>
      </p:sp>
      <p:pic>
        <p:nvPicPr>
          <p:cNvPr id="23" name="Picture 22">
            <a:extLst>
              <a:ext uri="{FF2B5EF4-FFF2-40B4-BE49-F238E27FC236}">
                <a16:creationId xmlns:a16="http://schemas.microsoft.com/office/drawing/2014/main" id="{36FCA5F1-CAB5-4C59-AA26-B711DC80D0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9191" y="1074486"/>
            <a:ext cx="1038335" cy="954107"/>
          </a:xfrm>
          <a:prstGeom prst="rect">
            <a:avLst/>
          </a:prstGeom>
          <a:solidFill>
            <a:schemeClr val="tx2">
              <a:lumMod val="75000"/>
            </a:schemeClr>
          </a:solidFill>
        </p:spPr>
      </p:pic>
      <p:sp>
        <p:nvSpPr>
          <p:cNvPr id="24" name="TextBox 23">
            <a:extLst>
              <a:ext uri="{FF2B5EF4-FFF2-40B4-BE49-F238E27FC236}">
                <a16:creationId xmlns:a16="http://schemas.microsoft.com/office/drawing/2014/main" id="{5DE1534A-8C09-4D97-9AB4-353EB26AF3E5}"/>
              </a:ext>
            </a:extLst>
          </p:cNvPr>
          <p:cNvSpPr txBox="1"/>
          <p:nvPr/>
        </p:nvSpPr>
        <p:spPr>
          <a:xfrm>
            <a:off x="5163976" y="2736502"/>
            <a:ext cx="3237312" cy="1200329"/>
          </a:xfrm>
          <a:prstGeom prst="rect">
            <a:avLst/>
          </a:prstGeom>
          <a:solidFill>
            <a:schemeClr val="bg2">
              <a:lumMod val="25000"/>
            </a:schemeClr>
          </a:solidFill>
        </p:spPr>
        <p:txBody>
          <a:bodyPr wrap="square" rtlCol="0">
            <a:spAutoFit/>
          </a:bodyPr>
          <a:lstStyle/>
          <a:p>
            <a:r>
              <a:rPr lang="en-US" sz="2400" b="1" dirty="0">
                <a:solidFill>
                  <a:srgbClr val="92D050"/>
                </a:solidFill>
              </a:rPr>
              <a:t>Automate 50% of </a:t>
            </a:r>
          </a:p>
          <a:p>
            <a:r>
              <a:rPr lang="en-US" sz="2400" b="1" dirty="0">
                <a:solidFill>
                  <a:srgbClr val="92D050"/>
                </a:solidFill>
              </a:rPr>
              <a:t>the tasks performed by analysts</a:t>
            </a:r>
          </a:p>
        </p:txBody>
      </p:sp>
      <p:pic>
        <p:nvPicPr>
          <p:cNvPr id="26" name="Picture 25">
            <a:extLst>
              <a:ext uri="{FF2B5EF4-FFF2-40B4-BE49-F238E27FC236}">
                <a16:creationId xmlns:a16="http://schemas.microsoft.com/office/drawing/2014/main" id="{D3637BDD-40EE-4621-B9C0-D2F0A4AC50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4909" y="2391931"/>
            <a:ext cx="935966" cy="935966"/>
          </a:xfrm>
          <a:prstGeom prst="rect">
            <a:avLst/>
          </a:prstGeom>
        </p:spPr>
      </p:pic>
      <p:sp>
        <p:nvSpPr>
          <p:cNvPr id="22" name="object 9">
            <a:extLst>
              <a:ext uri="{FF2B5EF4-FFF2-40B4-BE49-F238E27FC236}">
                <a16:creationId xmlns:a16="http://schemas.microsoft.com/office/drawing/2014/main" id="{BE35A21C-2A65-4B52-A370-C9CCD79A5B97}"/>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
        <p:nvSpPr>
          <p:cNvPr id="25" name="object 3">
            <a:extLst>
              <a:ext uri="{FF2B5EF4-FFF2-40B4-BE49-F238E27FC236}">
                <a16:creationId xmlns:a16="http://schemas.microsoft.com/office/drawing/2014/main" id="{DDD10B70-D9E9-4EF8-81E8-279EE42BB37E}"/>
              </a:ext>
            </a:extLst>
          </p:cNvPr>
          <p:cNvSpPr txBox="1"/>
          <p:nvPr/>
        </p:nvSpPr>
        <p:spPr>
          <a:xfrm>
            <a:off x="1460714" y="38932"/>
            <a:ext cx="9642393" cy="483466"/>
          </a:xfrm>
          <a:prstGeom prst="rect">
            <a:avLst/>
          </a:prstGeom>
        </p:spPr>
        <p:txBody>
          <a:bodyPr vert="horz" wrap="square" lIns="0" tIns="0" rIns="0" bIns="0" rtlCol="0" anchor="t">
            <a:spAutoFit/>
          </a:bodyPr>
          <a:lstStyle/>
          <a:p>
            <a:pPr>
              <a:lnSpc>
                <a:spcPts val="3911"/>
              </a:lnSpc>
            </a:pPr>
            <a:r>
              <a:rPr lang="en-US" sz="3200" b="1" spc="-17" dirty="0">
                <a:solidFill>
                  <a:srgbClr val="000000"/>
                </a:solidFill>
                <a:latin typeface="Calibri"/>
                <a:cs typeface="Calibri"/>
              </a:rPr>
              <a:t>Security Alert Interface with SOAR-Style Automation</a:t>
            </a:r>
          </a:p>
        </p:txBody>
      </p:sp>
    </p:spTree>
    <p:extLst>
      <p:ext uri="{BB962C8B-B14F-4D97-AF65-F5344CB8AC3E}">
        <p14:creationId xmlns:p14="http://schemas.microsoft.com/office/powerpoint/2010/main" val="371893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54338"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6" name="object 6"/>
          <p:cNvSpPr txBox="1"/>
          <p:nvPr/>
        </p:nvSpPr>
        <p:spPr>
          <a:xfrm>
            <a:off x="2724277" y="6544483"/>
            <a:ext cx="5741430" cy="269304"/>
          </a:xfrm>
          <a:prstGeom prst="rect">
            <a:avLst/>
          </a:prstGeom>
        </p:spPr>
        <p:txBody>
          <a:bodyPr vert="horz" wrap="square" lIns="0" tIns="0" rIns="0" bIns="0" rtlCol="0">
            <a:spAutoFit/>
          </a:bodyPr>
          <a:lstStyle/>
          <a:p>
            <a:pPr>
              <a:lnSpc>
                <a:spcPts val="2113"/>
              </a:lnSpc>
            </a:pPr>
            <a:r>
              <a:rPr sz="1800" b="1" dirty="0">
                <a:solidFill>
                  <a:srgbClr val="000000"/>
                </a:solidFill>
                <a:latin typeface="Cambria"/>
                <a:cs typeface="Cambria"/>
              </a:rPr>
              <a:t>IT</a:t>
            </a:r>
            <a:r>
              <a:rPr lang="en-US" sz="1800" b="1" dirty="0">
                <a:solidFill>
                  <a:srgbClr val="000000"/>
                </a:solidFill>
                <a:latin typeface="Cambria"/>
                <a:cs typeface="Cambria"/>
              </a:rPr>
              <a:t>22340078</a:t>
            </a:r>
            <a:r>
              <a:rPr sz="1800" b="1" spc="784"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sz="1800" b="1" dirty="0">
                <a:solidFill>
                  <a:srgbClr val="000000"/>
                </a:solidFill>
                <a:latin typeface="Cambria"/>
                <a:cs typeface="Cambria"/>
              </a:rPr>
              <a:t>SANJULA E A Y</a:t>
            </a:r>
            <a:r>
              <a:rPr sz="1800" b="1" spc="789"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dirty="0"/>
              <a:t>25-26J-076</a:t>
            </a:r>
            <a:endParaRPr sz="1800" dirty="0">
              <a:solidFill>
                <a:srgbClr val="000000"/>
              </a:solidFill>
              <a:latin typeface="Cambria"/>
              <a:cs typeface="Cambria"/>
            </a:endParaRPr>
          </a:p>
        </p:txBody>
      </p:sp>
      <p:sp>
        <p:nvSpPr>
          <p:cNvPr id="8" name="object 8"/>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27</a:t>
            </a:r>
            <a:endParaRPr sz="1400" b="1" dirty="0">
              <a:solidFill>
                <a:srgbClr val="000000"/>
              </a:solidFill>
              <a:latin typeface="Cambria"/>
              <a:cs typeface="Cambria"/>
            </a:endParaRPr>
          </a:p>
        </p:txBody>
      </p:sp>
      <p:pic>
        <p:nvPicPr>
          <p:cNvPr id="3" name="Picture 2">
            <a:extLst>
              <a:ext uri="{FF2B5EF4-FFF2-40B4-BE49-F238E27FC236}">
                <a16:creationId xmlns:a16="http://schemas.microsoft.com/office/drawing/2014/main" id="{FC2AC8CC-DB34-4DBE-B6B7-AD77CFD48B83}"/>
              </a:ext>
            </a:extLst>
          </p:cNvPr>
          <p:cNvPicPr>
            <a:picLocks noChangeAspect="1"/>
          </p:cNvPicPr>
          <p:nvPr/>
        </p:nvPicPr>
        <p:blipFill>
          <a:blip r:embed="rId3"/>
          <a:stretch>
            <a:fillRect/>
          </a:stretch>
        </p:blipFill>
        <p:spPr>
          <a:xfrm>
            <a:off x="0" y="516699"/>
            <a:ext cx="8356897" cy="3992422"/>
          </a:xfrm>
          <a:prstGeom prst="rect">
            <a:avLst/>
          </a:prstGeom>
        </p:spPr>
      </p:pic>
      <p:sp>
        <p:nvSpPr>
          <p:cNvPr id="14" name="Rectangle 13">
            <a:extLst>
              <a:ext uri="{FF2B5EF4-FFF2-40B4-BE49-F238E27FC236}">
                <a16:creationId xmlns:a16="http://schemas.microsoft.com/office/drawing/2014/main" id="{D08BCB8C-E648-479D-971E-FCCE13CAA2BD}"/>
              </a:ext>
            </a:extLst>
          </p:cNvPr>
          <p:cNvSpPr/>
          <p:nvPr/>
        </p:nvSpPr>
        <p:spPr>
          <a:xfrm>
            <a:off x="6096000" y="3284984"/>
            <a:ext cx="5904656" cy="309634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0CFE1D9-6BCA-4D50-A36D-5EF5ACDDDA44}"/>
              </a:ext>
            </a:extLst>
          </p:cNvPr>
          <p:cNvSpPr txBox="1"/>
          <p:nvPr/>
        </p:nvSpPr>
        <p:spPr>
          <a:xfrm>
            <a:off x="6240016" y="3284984"/>
            <a:ext cx="5616624" cy="523220"/>
          </a:xfrm>
          <a:prstGeom prst="rect">
            <a:avLst/>
          </a:prstGeom>
          <a:noFill/>
        </p:spPr>
        <p:txBody>
          <a:bodyPr wrap="square" rtlCol="0">
            <a:spAutoFit/>
          </a:bodyPr>
          <a:lstStyle/>
          <a:p>
            <a:pPr algn="ctr"/>
            <a:r>
              <a:rPr lang="en-US" sz="2800" dirty="0">
                <a:solidFill>
                  <a:schemeClr val="bg1"/>
                </a:solidFill>
              </a:rPr>
              <a:t>Real World Usage</a:t>
            </a:r>
          </a:p>
        </p:txBody>
      </p:sp>
      <p:sp>
        <p:nvSpPr>
          <p:cNvPr id="16" name="TextBox 15">
            <a:extLst>
              <a:ext uri="{FF2B5EF4-FFF2-40B4-BE49-F238E27FC236}">
                <a16:creationId xmlns:a16="http://schemas.microsoft.com/office/drawing/2014/main" id="{32A99C83-292E-4614-8A6C-A162DACD133B}"/>
              </a:ext>
            </a:extLst>
          </p:cNvPr>
          <p:cNvSpPr txBox="1"/>
          <p:nvPr/>
        </p:nvSpPr>
        <p:spPr>
          <a:xfrm>
            <a:off x="6197508" y="3971156"/>
            <a:ext cx="5701640"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Simple and Proactive Security: Unified dashboard, self learning.</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Fast and Automated Response: Immediate actions, automated workflows, One click control</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Advanced benefits: Custom playbooks, Automated &amp; business reporting</a:t>
            </a:r>
          </a:p>
        </p:txBody>
      </p:sp>
      <p:sp>
        <p:nvSpPr>
          <p:cNvPr id="11" name="object 9">
            <a:extLst>
              <a:ext uri="{FF2B5EF4-FFF2-40B4-BE49-F238E27FC236}">
                <a16:creationId xmlns:a16="http://schemas.microsoft.com/office/drawing/2014/main" id="{6D9A39D9-BB17-4DE3-80E8-A5AC4D3551F9}"/>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
        <p:nvSpPr>
          <p:cNvPr id="12" name="object 3">
            <a:extLst>
              <a:ext uri="{FF2B5EF4-FFF2-40B4-BE49-F238E27FC236}">
                <a16:creationId xmlns:a16="http://schemas.microsoft.com/office/drawing/2014/main" id="{585A78E8-C1B0-46D6-92F0-46DBE1D83030}"/>
              </a:ext>
            </a:extLst>
          </p:cNvPr>
          <p:cNvSpPr txBox="1"/>
          <p:nvPr/>
        </p:nvSpPr>
        <p:spPr>
          <a:xfrm>
            <a:off x="1460714" y="38932"/>
            <a:ext cx="9642393" cy="483466"/>
          </a:xfrm>
          <a:prstGeom prst="rect">
            <a:avLst/>
          </a:prstGeom>
        </p:spPr>
        <p:txBody>
          <a:bodyPr vert="horz" wrap="square" lIns="0" tIns="0" rIns="0" bIns="0" rtlCol="0" anchor="t">
            <a:spAutoFit/>
          </a:bodyPr>
          <a:lstStyle/>
          <a:p>
            <a:pPr>
              <a:lnSpc>
                <a:spcPts val="3911"/>
              </a:lnSpc>
            </a:pPr>
            <a:r>
              <a:rPr lang="en-US" sz="3200" b="1" spc="-17" dirty="0">
                <a:solidFill>
                  <a:srgbClr val="000000"/>
                </a:solidFill>
                <a:latin typeface="Calibri"/>
                <a:cs typeface="Calibri"/>
              </a:rPr>
              <a:t>Security Alert Interface with SOAR-Style Automation</a:t>
            </a:r>
          </a:p>
        </p:txBody>
      </p:sp>
    </p:spTree>
    <p:extLst>
      <p:ext uri="{BB962C8B-B14F-4D97-AF65-F5344CB8AC3E}">
        <p14:creationId xmlns:p14="http://schemas.microsoft.com/office/powerpoint/2010/main" val="3769062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54338" y="0"/>
            <a:ext cx="12192000" cy="6858000"/>
          </a:xfrm>
          <a:prstGeom prst="rect">
            <a:avLst/>
          </a:prstGeom>
          <a:blipFill>
            <a:blip r:embed="rId2" cstate="print"/>
            <a:stretch>
              <a:fillRect/>
            </a:stretch>
          </a:blipFill>
        </p:spPr>
        <p:txBody>
          <a:bodyPr wrap="square" lIns="0" tIns="0" rIns="0" bIns="0" rtlCol="0">
            <a:spAutoFit/>
          </a:bodyPr>
          <a:lstStyle/>
          <a:p>
            <a:endParaRPr dirty="0"/>
          </a:p>
        </p:txBody>
      </p:sp>
      <p:sp>
        <p:nvSpPr>
          <p:cNvPr id="8" name="object 8"/>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28</a:t>
            </a:r>
            <a:endParaRPr sz="1400" b="1" dirty="0">
              <a:solidFill>
                <a:srgbClr val="000000"/>
              </a:solidFill>
              <a:latin typeface="Cambria"/>
              <a:cs typeface="Cambria"/>
            </a:endParaRPr>
          </a:p>
        </p:txBody>
      </p:sp>
      <p:sp>
        <p:nvSpPr>
          <p:cNvPr id="15" name="TextBox 14">
            <a:extLst>
              <a:ext uri="{FF2B5EF4-FFF2-40B4-BE49-F238E27FC236}">
                <a16:creationId xmlns:a16="http://schemas.microsoft.com/office/drawing/2014/main" id="{B0CFE1D9-6BCA-4D50-A36D-5EF5ACDDDA44}"/>
              </a:ext>
            </a:extLst>
          </p:cNvPr>
          <p:cNvSpPr txBox="1"/>
          <p:nvPr/>
        </p:nvSpPr>
        <p:spPr>
          <a:xfrm>
            <a:off x="6240016" y="3284984"/>
            <a:ext cx="5616624" cy="523220"/>
          </a:xfrm>
          <a:prstGeom prst="rect">
            <a:avLst/>
          </a:prstGeom>
          <a:noFill/>
        </p:spPr>
        <p:txBody>
          <a:bodyPr wrap="square" rtlCol="0">
            <a:spAutoFit/>
          </a:bodyPr>
          <a:lstStyle/>
          <a:p>
            <a:pPr algn="ctr"/>
            <a:r>
              <a:rPr lang="en-US" sz="2800" dirty="0">
                <a:solidFill>
                  <a:schemeClr val="bg1"/>
                </a:solidFill>
              </a:rPr>
              <a:t>Real World Usage</a:t>
            </a:r>
          </a:p>
        </p:txBody>
      </p:sp>
      <p:sp>
        <p:nvSpPr>
          <p:cNvPr id="16" name="TextBox 15">
            <a:extLst>
              <a:ext uri="{FF2B5EF4-FFF2-40B4-BE49-F238E27FC236}">
                <a16:creationId xmlns:a16="http://schemas.microsoft.com/office/drawing/2014/main" id="{32A99C83-292E-4614-8A6C-A162DACD133B}"/>
              </a:ext>
            </a:extLst>
          </p:cNvPr>
          <p:cNvSpPr txBox="1"/>
          <p:nvPr/>
        </p:nvSpPr>
        <p:spPr>
          <a:xfrm>
            <a:off x="6197508" y="3971156"/>
            <a:ext cx="5701640"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Simple and Proactive Security: Unified dashboard, self learning.</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Fast and Automated Response: Immediate actions, automated workflows, One click control</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Advanced benefits: Custom playbooks, Automated &amp; business reporting</a:t>
            </a:r>
          </a:p>
        </p:txBody>
      </p:sp>
      <p:sp>
        <p:nvSpPr>
          <p:cNvPr id="11" name="TextBox 10">
            <a:extLst>
              <a:ext uri="{FF2B5EF4-FFF2-40B4-BE49-F238E27FC236}">
                <a16:creationId xmlns:a16="http://schemas.microsoft.com/office/drawing/2014/main" id="{75FCB6B4-D2B9-45E2-AAB8-E6A6E5309112}"/>
              </a:ext>
            </a:extLst>
          </p:cNvPr>
          <p:cNvSpPr txBox="1"/>
          <p:nvPr/>
        </p:nvSpPr>
        <p:spPr>
          <a:xfrm>
            <a:off x="464359" y="920621"/>
            <a:ext cx="5733149" cy="5016758"/>
          </a:xfrm>
          <a:prstGeom prst="rect">
            <a:avLst/>
          </a:prstGeom>
          <a:noFill/>
          <a:ln w="57150">
            <a:solidFill>
              <a:srgbClr val="92D050"/>
            </a:solidFill>
          </a:ln>
        </p:spPr>
        <p:txBody>
          <a:bodyPr wrap="square" rtlCol="0">
            <a:spAutoFit/>
          </a:bodyPr>
          <a:lstStyle/>
          <a:p>
            <a:r>
              <a:rPr lang="en-US" sz="1600" b="1" dirty="0"/>
              <a:t>Market Gap: </a:t>
            </a:r>
            <a:r>
              <a:rPr lang="en-US" sz="1600" dirty="0"/>
              <a:t>SMEs face Cyber threats but can’t afford enterprise tools (e.g., Splunk, Varonis) and lack technical expertise.</a:t>
            </a:r>
          </a:p>
          <a:p>
            <a:endParaRPr lang="en-US" sz="1600" b="1" dirty="0"/>
          </a:p>
          <a:p>
            <a:r>
              <a:rPr lang="en-US" sz="1600" b="1" dirty="0"/>
              <a:t>Value Proposition: </a:t>
            </a:r>
            <a:r>
              <a:rPr lang="en-US" sz="1600" dirty="0"/>
              <a:t>Lightweight, AI-driven detection + honeypot traps + tamper-proof logging + SOAR-like automation, all SME-friendly.</a:t>
            </a:r>
          </a:p>
          <a:p>
            <a:endParaRPr lang="en-US" sz="1600" b="1" dirty="0"/>
          </a:p>
          <a:p>
            <a:r>
              <a:rPr lang="en-US" sz="1600" b="1" dirty="0"/>
              <a:t>Target Market: </a:t>
            </a:r>
            <a:r>
              <a:rPr lang="en-US" sz="1600" dirty="0"/>
              <a:t>SMEs; Managed Service Providers (MSPs).</a:t>
            </a:r>
          </a:p>
          <a:p>
            <a:endParaRPr lang="en-US" sz="1600" dirty="0"/>
          </a:p>
          <a:p>
            <a:r>
              <a:rPr lang="en-US" sz="1600" b="1" dirty="0"/>
              <a:t>Business Model: </a:t>
            </a:r>
            <a:r>
              <a:rPr lang="en-US" sz="1600" dirty="0"/>
              <a:t>SaaS subscription (per endpoint/month)</a:t>
            </a:r>
          </a:p>
          <a:p>
            <a:endParaRPr lang="en-US" sz="1600" dirty="0"/>
          </a:p>
          <a:p>
            <a:r>
              <a:rPr lang="en-US" sz="1600" b="1" dirty="0"/>
              <a:t>Advantages: </a:t>
            </a:r>
            <a:r>
              <a:rPr lang="en-US" sz="1600" dirty="0"/>
              <a:t>Affordable, scalable, compliance support, unique vs. open-source tools.</a:t>
            </a:r>
          </a:p>
          <a:p>
            <a:endParaRPr lang="en-US" sz="1600" dirty="0"/>
          </a:p>
          <a:p>
            <a:r>
              <a:rPr lang="en-US" sz="1600" b="1" dirty="0"/>
              <a:t>Challenges: </a:t>
            </a:r>
            <a:r>
              <a:rPr lang="en-US" sz="1600" dirty="0"/>
              <a:t>Competing with free tools, reducing false positives, scaling support.</a:t>
            </a:r>
          </a:p>
          <a:p>
            <a:endParaRPr lang="en-US" sz="1600" dirty="0"/>
          </a:p>
          <a:p>
            <a:r>
              <a:rPr lang="en-US" sz="1600" b="1" dirty="0"/>
              <a:t>Roadmap: </a:t>
            </a:r>
            <a:r>
              <a:rPr lang="en-US" sz="1600" dirty="0"/>
              <a:t>Prototype → MVP pilot with SMEs → SaaS subscription → MSP partnerships → Expansion.</a:t>
            </a:r>
          </a:p>
        </p:txBody>
      </p:sp>
      <p:sp>
        <p:nvSpPr>
          <p:cNvPr id="21" name="TextBox 20">
            <a:extLst>
              <a:ext uri="{FF2B5EF4-FFF2-40B4-BE49-F238E27FC236}">
                <a16:creationId xmlns:a16="http://schemas.microsoft.com/office/drawing/2014/main" id="{07D9B7BF-A14C-4E2E-8B4C-0966C6ECA263}"/>
              </a:ext>
            </a:extLst>
          </p:cNvPr>
          <p:cNvSpPr txBox="1"/>
          <p:nvPr/>
        </p:nvSpPr>
        <p:spPr>
          <a:xfrm>
            <a:off x="6206914" y="6020807"/>
            <a:ext cx="5537606" cy="369332"/>
          </a:xfrm>
          <a:prstGeom prst="rect">
            <a:avLst/>
          </a:prstGeom>
          <a:noFill/>
        </p:spPr>
        <p:txBody>
          <a:bodyPr wrap="square" rtlCol="0">
            <a:spAutoFit/>
          </a:bodyPr>
          <a:lstStyle/>
          <a:p>
            <a:r>
              <a:rPr lang="en-US" b="1" dirty="0"/>
              <a:t>Total Investment for prototype with buffer: </a:t>
            </a:r>
            <a:r>
              <a:rPr lang="en-US" b="1" dirty="0">
                <a:solidFill>
                  <a:srgbClr val="00B050"/>
                </a:solidFill>
              </a:rPr>
              <a:t>$485</a:t>
            </a:r>
          </a:p>
        </p:txBody>
      </p:sp>
      <p:pic>
        <p:nvPicPr>
          <p:cNvPr id="24" name="Picture 23">
            <a:extLst>
              <a:ext uri="{FF2B5EF4-FFF2-40B4-BE49-F238E27FC236}">
                <a16:creationId xmlns:a16="http://schemas.microsoft.com/office/drawing/2014/main" id="{A0DA1472-59F7-4188-B967-4121DB54A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483" y="-228413"/>
            <a:ext cx="2639616" cy="2639616"/>
          </a:xfrm>
          <a:prstGeom prst="rect">
            <a:avLst/>
          </a:prstGeom>
        </p:spPr>
      </p:pic>
      <p:sp>
        <p:nvSpPr>
          <p:cNvPr id="13" name="TextBox 12">
            <a:extLst>
              <a:ext uri="{FF2B5EF4-FFF2-40B4-BE49-F238E27FC236}">
                <a16:creationId xmlns:a16="http://schemas.microsoft.com/office/drawing/2014/main" id="{20C50101-E4F2-4145-A647-6CB7C05D084E}"/>
              </a:ext>
            </a:extLst>
          </p:cNvPr>
          <p:cNvSpPr txBox="1"/>
          <p:nvPr/>
        </p:nvSpPr>
        <p:spPr>
          <a:xfrm>
            <a:off x="191344" y="54229"/>
            <a:ext cx="11707804" cy="523220"/>
          </a:xfrm>
          <a:prstGeom prst="rect">
            <a:avLst/>
          </a:prstGeom>
          <a:noFill/>
        </p:spPr>
        <p:txBody>
          <a:bodyPr wrap="square" rtlCol="0">
            <a:spAutoFit/>
          </a:bodyPr>
          <a:lstStyle/>
          <a:p>
            <a:pPr algn="ctr"/>
            <a:r>
              <a:rPr lang="en-US" sz="2800" b="1" dirty="0">
                <a:solidFill>
                  <a:srgbClr val="000000"/>
                </a:solidFill>
                <a:cs typeface="Cambria"/>
              </a:rPr>
              <a:t>Commercialization</a:t>
            </a:r>
            <a:endParaRPr lang="en-US" sz="2800" b="1" dirty="0"/>
          </a:p>
        </p:txBody>
      </p:sp>
      <p:pic>
        <p:nvPicPr>
          <p:cNvPr id="20" name="Picture 19">
            <a:extLst>
              <a:ext uri="{FF2B5EF4-FFF2-40B4-BE49-F238E27FC236}">
                <a16:creationId xmlns:a16="http://schemas.microsoft.com/office/drawing/2014/main" id="{91204A53-624C-4B16-B6DC-30D711B54242}"/>
              </a:ext>
            </a:extLst>
          </p:cNvPr>
          <p:cNvPicPr>
            <a:picLocks noChangeAspect="1"/>
          </p:cNvPicPr>
          <p:nvPr/>
        </p:nvPicPr>
        <p:blipFill>
          <a:blip r:embed="rId4"/>
          <a:stretch>
            <a:fillRect/>
          </a:stretch>
        </p:blipFill>
        <p:spPr>
          <a:xfrm>
            <a:off x="6288313" y="2214598"/>
            <a:ext cx="5879976" cy="3909399"/>
          </a:xfrm>
          <a:prstGeom prst="rect">
            <a:avLst/>
          </a:prstGeom>
        </p:spPr>
      </p:pic>
      <p:sp>
        <p:nvSpPr>
          <p:cNvPr id="25" name="TextBox 24">
            <a:extLst>
              <a:ext uri="{FF2B5EF4-FFF2-40B4-BE49-F238E27FC236}">
                <a16:creationId xmlns:a16="http://schemas.microsoft.com/office/drawing/2014/main" id="{733C5F0F-A82F-48FE-8288-F2AFD5DA5781}"/>
              </a:ext>
            </a:extLst>
          </p:cNvPr>
          <p:cNvSpPr txBox="1"/>
          <p:nvPr/>
        </p:nvSpPr>
        <p:spPr>
          <a:xfrm>
            <a:off x="10197427" y="1449631"/>
            <a:ext cx="3177865" cy="276999"/>
          </a:xfrm>
          <a:prstGeom prst="rect">
            <a:avLst/>
          </a:prstGeom>
          <a:noFill/>
        </p:spPr>
        <p:txBody>
          <a:bodyPr wrap="square" rtlCol="0">
            <a:spAutoFit/>
          </a:bodyPr>
          <a:lstStyle/>
          <a:p>
            <a:r>
              <a:rPr lang="en-US" sz="1200" dirty="0">
                <a:solidFill>
                  <a:schemeClr val="bg1"/>
                </a:solidFill>
              </a:rPr>
              <a:t>Source: World Bank</a:t>
            </a:r>
          </a:p>
        </p:txBody>
      </p:sp>
      <p:sp>
        <p:nvSpPr>
          <p:cNvPr id="14" name="object 9">
            <a:extLst>
              <a:ext uri="{FF2B5EF4-FFF2-40B4-BE49-F238E27FC236}">
                <a16:creationId xmlns:a16="http://schemas.microsoft.com/office/drawing/2014/main" id="{C70708B5-E3E8-4930-AE22-EAC89D2A5400}"/>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3644692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25A2-0ABA-476F-93A9-CAE8E1CC4A08}"/>
              </a:ext>
            </a:extLst>
          </p:cNvPr>
          <p:cNvSpPr>
            <a:spLocks noGrp="1"/>
          </p:cNvSpPr>
          <p:nvPr>
            <p:ph type="title"/>
          </p:nvPr>
        </p:nvSpPr>
        <p:spPr>
          <a:xfrm>
            <a:off x="0" y="-76200"/>
            <a:ext cx="10363200" cy="1362075"/>
          </a:xfrm>
        </p:spPr>
        <p:txBody>
          <a:bodyPr/>
          <a:lstStyle/>
          <a:p>
            <a:r>
              <a:rPr lang="en-US" dirty="0"/>
              <a:t>References</a:t>
            </a:r>
          </a:p>
        </p:txBody>
      </p:sp>
      <p:sp>
        <p:nvSpPr>
          <p:cNvPr id="3" name="Text Placeholder 2">
            <a:extLst>
              <a:ext uri="{FF2B5EF4-FFF2-40B4-BE49-F238E27FC236}">
                <a16:creationId xmlns:a16="http://schemas.microsoft.com/office/drawing/2014/main" id="{BEF3D551-122C-4719-815B-4B734524ED38}"/>
              </a:ext>
            </a:extLst>
          </p:cNvPr>
          <p:cNvSpPr>
            <a:spLocks noGrp="1"/>
          </p:cNvSpPr>
          <p:nvPr>
            <p:ph type="body" idx="1"/>
          </p:nvPr>
        </p:nvSpPr>
        <p:spPr>
          <a:xfrm>
            <a:off x="76200" y="609601"/>
            <a:ext cx="11250084" cy="5127848"/>
          </a:xfrm>
        </p:spPr>
        <p:txBody>
          <a:bodyPr/>
          <a:lstStyle/>
          <a:p>
            <a:endParaRPr lang="en-US" dirty="0"/>
          </a:p>
        </p:txBody>
      </p:sp>
      <p:sp>
        <p:nvSpPr>
          <p:cNvPr id="4" name="TextBox 3">
            <a:extLst>
              <a:ext uri="{FF2B5EF4-FFF2-40B4-BE49-F238E27FC236}">
                <a16:creationId xmlns:a16="http://schemas.microsoft.com/office/drawing/2014/main" id="{50EDA422-FD37-4ED8-B95B-F381C62F657C}"/>
              </a:ext>
            </a:extLst>
          </p:cNvPr>
          <p:cNvSpPr txBox="1"/>
          <p:nvPr/>
        </p:nvSpPr>
        <p:spPr>
          <a:xfrm>
            <a:off x="228600" y="762000"/>
            <a:ext cx="1173480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M. F. </a:t>
            </a:r>
            <a:r>
              <a:rPr lang="en-US" dirty="0" err="1"/>
              <a:t>Arroyabe</a:t>
            </a:r>
            <a:r>
              <a:rPr lang="en-US" dirty="0"/>
              <a:t>, C. F. A. </a:t>
            </a:r>
            <a:r>
              <a:rPr lang="en-US" dirty="0" err="1"/>
              <a:t>Arranz</a:t>
            </a:r>
            <a:r>
              <a:rPr lang="en-US" dirty="0"/>
              <a:t>, I. F. de </a:t>
            </a:r>
            <a:r>
              <a:rPr lang="en-US" dirty="0" err="1"/>
              <a:t>Arroyabe</a:t>
            </a:r>
            <a:r>
              <a:rPr lang="en-US" dirty="0"/>
              <a:t>, and J. C. F. de </a:t>
            </a:r>
            <a:r>
              <a:rPr lang="en-US" dirty="0" err="1"/>
              <a:t>Arroyabe</a:t>
            </a:r>
            <a:r>
              <a:rPr lang="en-US" dirty="0"/>
              <a:t>, "Revealing the realities of cybercrime in small and medium enterprises: Understanding fear and taxonomic perspectives,“</a:t>
            </a:r>
          </a:p>
          <a:p>
            <a:endParaRPr lang="en-US" dirty="0"/>
          </a:p>
          <a:p>
            <a:pPr marL="285750" indent="-285750">
              <a:buFont typeface="Arial" panose="020B0604020202020204" pitchFamily="34" charset="0"/>
              <a:buChar char="•"/>
            </a:pPr>
            <a:r>
              <a:rPr lang="en-US" dirty="0"/>
              <a:t>European Union Agency For Cybersecurity, June 2021, “Cybersecurity for SMEs – Challenges and Recommendations. [Online]. Available: </a:t>
            </a:r>
            <a:r>
              <a:rPr lang="en-US" dirty="0">
                <a:hlinkClick r:id="rId2"/>
              </a:rPr>
              <a:t>https://www.enisa.europa.eu/publications/enisa-report-cybersecurity-for-smes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 Gates, et al., “Detecting Insider Threats in Logs,” </a:t>
            </a:r>
            <a:r>
              <a:rPr lang="en-US" i="1" dirty="0"/>
              <a:t>CERT, CMU</a:t>
            </a:r>
            <a:r>
              <a:rPr lang="en-US" dirty="0"/>
              <a:t>, 2011.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IBM, “IBM </a:t>
            </a:r>
            <a:r>
              <a:rPr lang="en-US" dirty="0" err="1"/>
              <a:t>QRadar</a:t>
            </a:r>
            <a:r>
              <a:rPr lang="en-US" dirty="0"/>
              <a:t> SIEM Overview,” 2023.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AlienVault, “Open Threat Exchange (OTX),” [Online]. Available: </a:t>
            </a:r>
            <a:r>
              <a:rPr lang="en-US" dirty="0">
                <a:hlinkClick r:id="rId3"/>
              </a:rPr>
              <a:t>https://otx.alienvault.com</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AbuseIPDB</a:t>
            </a:r>
            <a:r>
              <a:rPr lang="en-US" dirty="0"/>
              <a:t>, “IP Blacklist &amp; Threat Feed,” [Online]. Available: </a:t>
            </a:r>
            <a:r>
              <a:rPr lang="en-US" dirty="0">
                <a:hlinkClick r:id="rId4"/>
              </a:rPr>
              <a:t>https://www.abuseipdb.com</a:t>
            </a: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5021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31C69-0CAF-4FF7-9EAE-D0C5E3755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1" y="0"/>
            <a:ext cx="5090160" cy="6134559"/>
          </a:xfrm>
          <a:prstGeom prst="rect">
            <a:avLst/>
          </a:prstGeom>
        </p:spPr>
      </p:pic>
      <p:sp>
        <p:nvSpPr>
          <p:cNvPr id="5" name="TextBox 4">
            <a:extLst>
              <a:ext uri="{FF2B5EF4-FFF2-40B4-BE49-F238E27FC236}">
                <a16:creationId xmlns:a16="http://schemas.microsoft.com/office/drawing/2014/main" id="{2CF29332-C910-4F81-9332-15F486427FF3}"/>
              </a:ext>
            </a:extLst>
          </p:cNvPr>
          <p:cNvSpPr txBox="1"/>
          <p:nvPr/>
        </p:nvSpPr>
        <p:spPr>
          <a:xfrm>
            <a:off x="5257800" y="228600"/>
            <a:ext cx="6781800" cy="1200329"/>
          </a:xfrm>
          <a:prstGeom prst="rect">
            <a:avLst/>
          </a:prstGeom>
          <a:noFill/>
        </p:spPr>
        <p:txBody>
          <a:bodyPr wrap="square" rtlCol="0">
            <a:spAutoFit/>
          </a:bodyPr>
          <a:lstStyle/>
          <a:p>
            <a:r>
              <a:rPr lang="en-US" dirty="0"/>
              <a:t>M. F. </a:t>
            </a:r>
            <a:r>
              <a:rPr lang="en-US" dirty="0" err="1"/>
              <a:t>Arroyabe</a:t>
            </a:r>
            <a:r>
              <a:rPr lang="en-US" dirty="0"/>
              <a:t>, C. F. A. </a:t>
            </a:r>
            <a:r>
              <a:rPr lang="en-US" dirty="0" err="1"/>
              <a:t>Arranz</a:t>
            </a:r>
            <a:r>
              <a:rPr lang="en-US" dirty="0"/>
              <a:t>, I. F. de </a:t>
            </a:r>
            <a:r>
              <a:rPr lang="en-US" dirty="0" err="1"/>
              <a:t>Arroyabe</a:t>
            </a:r>
            <a:r>
              <a:rPr lang="en-US" dirty="0"/>
              <a:t>, and J. C. F. de </a:t>
            </a:r>
            <a:r>
              <a:rPr lang="en-US" dirty="0" err="1"/>
              <a:t>Arroyabe</a:t>
            </a:r>
            <a:r>
              <a:rPr lang="en-US" dirty="0"/>
              <a:t>, "Revealing the realities of cybercrime in small and medium enterprises: Understanding fear and taxonomic </a:t>
            </a:r>
          </a:p>
          <a:p>
            <a:r>
              <a:rPr lang="en-US" dirty="0"/>
              <a:t>perspectives,"</a:t>
            </a:r>
          </a:p>
        </p:txBody>
      </p:sp>
      <p:sp>
        <p:nvSpPr>
          <p:cNvPr id="6" name="Rectangle 5">
            <a:extLst>
              <a:ext uri="{FF2B5EF4-FFF2-40B4-BE49-F238E27FC236}">
                <a16:creationId xmlns:a16="http://schemas.microsoft.com/office/drawing/2014/main" id="{9660FEA7-0246-40BA-BF2F-0D66B0518E40}"/>
              </a:ext>
            </a:extLst>
          </p:cNvPr>
          <p:cNvSpPr/>
          <p:nvPr/>
        </p:nvSpPr>
        <p:spPr>
          <a:xfrm>
            <a:off x="5257800" y="1981200"/>
            <a:ext cx="6781800" cy="42672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FFE2B28-3D54-40B7-A565-28AFFD9C8541}"/>
              </a:ext>
            </a:extLst>
          </p:cNvPr>
          <p:cNvPicPr>
            <a:picLocks noChangeAspect="1"/>
          </p:cNvPicPr>
          <p:nvPr/>
        </p:nvPicPr>
        <p:blipFill>
          <a:blip r:embed="rId3"/>
          <a:stretch>
            <a:fillRect/>
          </a:stretch>
        </p:blipFill>
        <p:spPr>
          <a:xfrm>
            <a:off x="8024299" y="3356369"/>
            <a:ext cx="3939101" cy="1432684"/>
          </a:xfrm>
          <a:prstGeom prst="rect">
            <a:avLst/>
          </a:prstGeom>
        </p:spPr>
      </p:pic>
      <p:pic>
        <p:nvPicPr>
          <p:cNvPr id="9" name="Picture 8">
            <a:extLst>
              <a:ext uri="{FF2B5EF4-FFF2-40B4-BE49-F238E27FC236}">
                <a16:creationId xmlns:a16="http://schemas.microsoft.com/office/drawing/2014/main" id="{74AE5D1D-9CF6-4454-94BE-D362B7D0B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9338" y="1798258"/>
            <a:ext cx="1828800" cy="914400"/>
          </a:xfrm>
          <a:prstGeom prst="rect">
            <a:avLst/>
          </a:prstGeom>
        </p:spPr>
      </p:pic>
      <p:cxnSp>
        <p:nvCxnSpPr>
          <p:cNvPr id="11" name="Straight Connector 10">
            <a:extLst>
              <a:ext uri="{FF2B5EF4-FFF2-40B4-BE49-F238E27FC236}">
                <a16:creationId xmlns:a16="http://schemas.microsoft.com/office/drawing/2014/main" id="{CB3CD445-120D-4D92-9BC5-1F740E3F04CC}"/>
              </a:ext>
            </a:extLst>
          </p:cNvPr>
          <p:cNvCxnSpPr>
            <a:cxnSpLocks/>
          </p:cNvCxnSpPr>
          <p:nvPr/>
        </p:nvCxnSpPr>
        <p:spPr>
          <a:xfrm>
            <a:off x="5257800" y="2590800"/>
            <a:ext cx="678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6EFFD7-84D2-40A6-8C34-3D657950E128}"/>
              </a:ext>
            </a:extLst>
          </p:cNvPr>
          <p:cNvPicPr>
            <a:picLocks noChangeAspect="1"/>
          </p:cNvPicPr>
          <p:nvPr/>
        </p:nvPicPr>
        <p:blipFill>
          <a:blip r:embed="rId5"/>
          <a:stretch>
            <a:fillRect/>
          </a:stretch>
        </p:blipFill>
        <p:spPr>
          <a:xfrm>
            <a:off x="5380326" y="2674162"/>
            <a:ext cx="2392074" cy="3402240"/>
          </a:xfrm>
          <a:prstGeom prst="rect">
            <a:avLst/>
          </a:prstGeom>
        </p:spPr>
      </p:pic>
    </p:spTree>
    <p:extLst>
      <p:ext uri="{BB962C8B-B14F-4D97-AF65-F5344CB8AC3E}">
        <p14:creationId xmlns:p14="http://schemas.microsoft.com/office/powerpoint/2010/main" val="253450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DDF8F8-6E60-439A-9E26-FC62F26044D1}"/>
              </a:ext>
            </a:extLst>
          </p:cNvPr>
          <p:cNvSpPr/>
          <p:nvPr/>
        </p:nvSpPr>
        <p:spPr>
          <a:xfrm>
            <a:off x="228600" y="228600"/>
            <a:ext cx="4800600" cy="5867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BBA8757-264B-4D57-9838-12B46C05A5CA}"/>
              </a:ext>
            </a:extLst>
          </p:cNvPr>
          <p:cNvSpPr txBox="1"/>
          <p:nvPr/>
        </p:nvSpPr>
        <p:spPr>
          <a:xfrm>
            <a:off x="533400" y="381000"/>
            <a:ext cx="3733800" cy="523220"/>
          </a:xfrm>
          <a:prstGeom prst="rect">
            <a:avLst/>
          </a:prstGeom>
          <a:noFill/>
        </p:spPr>
        <p:txBody>
          <a:bodyPr wrap="square" rtlCol="0">
            <a:spAutoFit/>
          </a:bodyPr>
          <a:lstStyle/>
          <a:p>
            <a:pPr algn="ctr"/>
            <a:r>
              <a:rPr lang="en-US" sz="2800" b="1" dirty="0">
                <a:solidFill>
                  <a:schemeClr val="bg1"/>
                </a:solidFill>
              </a:rPr>
              <a:t>Objectives</a:t>
            </a:r>
          </a:p>
        </p:txBody>
      </p:sp>
      <p:sp>
        <p:nvSpPr>
          <p:cNvPr id="8" name="TextBox 7">
            <a:extLst>
              <a:ext uri="{FF2B5EF4-FFF2-40B4-BE49-F238E27FC236}">
                <a16:creationId xmlns:a16="http://schemas.microsoft.com/office/drawing/2014/main" id="{DCA517C2-7A56-4071-9189-04F3BD7EC515}"/>
              </a:ext>
            </a:extLst>
          </p:cNvPr>
          <p:cNvSpPr txBox="1"/>
          <p:nvPr/>
        </p:nvSpPr>
        <p:spPr>
          <a:xfrm>
            <a:off x="381000" y="1143000"/>
            <a:ext cx="49530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Develop a Lightweight Endpoint Agent and Honeypot</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Implement AI-Driven Behavior Modeling</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Design Tamper-Evident Cryptographic Logging</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Integrate a Lightweight SOAR-Style Automated Response System</a:t>
            </a:r>
          </a:p>
          <a:p>
            <a:endParaRPr lang="en-US" dirty="0">
              <a:solidFill>
                <a:schemeClr val="bg1"/>
              </a:solidFill>
            </a:endParaRPr>
          </a:p>
          <a:p>
            <a:r>
              <a:rPr lang="en-US" dirty="0">
                <a:solidFill>
                  <a:schemeClr val="bg1"/>
                </a:solidFill>
              </a:rPr>
              <a:t>•  Evaluate the Effectiveness of  </a:t>
            </a:r>
            <a:r>
              <a:rPr lang="en-US" dirty="0" err="1">
                <a:solidFill>
                  <a:schemeClr val="bg1"/>
                </a:solidFill>
              </a:rPr>
              <a:t>ForLens</a:t>
            </a:r>
            <a:endParaRPr lang="en-US" dirty="0">
              <a:solidFill>
                <a:schemeClr val="bg1"/>
              </a:solidFill>
            </a:endParaRPr>
          </a:p>
          <a:p>
            <a:endParaRPr lang="en-US" dirty="0">
              <a:solidFill>
                <a:schemeClr val="bg1"/>
              </a:solidFill>
            </a:endParaRPr>
          </a:p>
        </p:txBody>
      </p:sp>
      <p:pic>
        <p:nvPicPr>
          <p:cNvPr id="15" name="Picture 14">
            <a:extLst>
              <a:ext uri="{FF2B5EF4-FFF2-40B4-BE49-F238E27FC236}">
                <a16:creationId xmlns:a16="http://schemas.microsoft.com/office/drawing/2014/main" id="{D445AC11-ACB4-4270-9885-24B8D1EC9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57163"/>
            <a:ext cx="5105400" cy="6396038"/>
          </a:xfrm>
          <a:prstGeom prst="rect">
            <a:avLst/>
          </a:prstGeom>
        </p:spPr>
      </p:pic>
    </p:spTree>
    <p:extLst>
      <p:ext uri="{BB962C8B-B14F-4D97-AF65-F5344CB8AC3E}">
        <p14:creationId xmlns:p14="http://schemas.microsoft.com/office/powerpoint/2010/main" val="282069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4F4809-CCF9-4498-A7AA-5C4E9E298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81000"/>
            <a:ext cx="7620000" cy="7620000"/>
          </a:xfrm>
          <a:prstGeom prst="rect">
            <a:avLst/>
          </a:prstGeom>
        </p:spPr>
      </p:pic>
    </p:spTree>
    <p:extLst>
      <p:ext uri="{BB962C8B-B14F-4D97-AF65-F5344CB8AC3E}">
        <p14:creationId xmlns:p14="http://schemas.microsoft.com/office/powerpoint/2010/main" val="49459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41189"/>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266299" y="889463"/>
            <a:ext cx="1871423" cy="854742"/>
          </a:xfrm>
          <a:prstGeom prst="rect">
            <a:avLst/>
          </a:prstGeom>
        </p:spPr>
        <p:txBody>
          <a:bodyPr vert="horz" wrap="square" lIns="0" tIns="0" rIns="0" bIns="0" rtlCol="0">
            <a:spAutoFit/>
          </a:bodyPr>
          <a:lstStyle/>
          <a:p>
            <a:pPr marL="3047" marR="0">
              <a:lnSpc>
                <a:spcPts val="2110"/>
              </a:lnSpc>
              <a:spcBef>
                <a:spcPts val="0"/>
              </a:spcBef>
              <a:spcAft>
                <a:spcPts val="0"/>
              </a:spcAft>
            </a:pPr>
            <a:r>
              <a:rPr sz="1800">
                <a:solidFill>
                  <a:srgbClr val="FFFFFF"/>
                </a:solidFill>
                <a:latin typeface="Cambria"/>
                <a:cs typeface="Cambria"/>
              </a:rPr>
              <a:t>Student Must</a:t>
            </a:r>
            <a:r>
              <a:rPr sz="1800" spc="10">
                <a:solidFill>
                  <a:srgbClr val="FFFFFF"/>
                </a:solidFill>
                <a:latin typeface="Cambria"/>
                <a:cs typeface="Cambria"/>
              </a:rPr>
              <a:t> </a:t>
            </a:r>
            <a:r>
              <a:rPr sz="1800">
                <a:solidFill>
                  <a:srgbClr val="FFFFFF"/>
                </a:solidFill>
                <a:latin typeface="Cambria"/>
                <a:cs typeface="Cambria"/>
              </a:rPr>
              <a:t>add</a:t>
            </a:r>
          </a:p>
          <a:p>
            <a:pPr marL="179832" marR="0">
              <a:lnSpc>
                <a:spcPts val="2110"/>
              </a:lnSpc>
              <a:spcBef>
                <a:spcPts val="99"/>
              </a:spcBef>
              <a:spcAft>
                <a:spcPts val="0"/>
              </a:spcAft>
            </a:pPr>
            <a:r>
              <a:rPr sz="1800">
                <a:solidFill>
                  <a:srgbClr val="FFFFFF"/>
                </a:solidFill>
                <a:latin typeface="Cambria"/>
                <a:cs typeface="Cambria"/>
              </a:rPr>
              <a:t>a professional</a:t>
            </a:r>
          </a:p>
          <a:p>
            <a:pPr marL="0" marR="0">
              <a:lnSpc>
                <a:spcPts val="2110"/>
              </a:lnSpc>
              <a:spcBef>
                <a:spcPts val="49"/>
              </a:spcBef>
              <a:spcAft>
                <a:spcPts val="0"/>
              </a:spcAft>
            </a:pPr>
            <a:r>
              <a:rPr sz="1800">
                <a:solidFill>
                  <a:srgbClr val="FFFFFF"/>
                </a:solidFill>
                <a:latin typeface="Cambria"/>
                <a:cs typeface="Cambria"/>
              </a:rPr>
              <a:t>photo</a:t>
            </a:r>
            <a:r>
              <a:rPr sz="1800" spc="-18">
                <a:solidFill>
                  <a:srgbClr val="FFFFFF"/>
                </a:solidFill>
                <a:latin typeface="Cambria"/>
                <a:cs typeface="Cambria"/>
              </a:rPr>
              <a:t> </a:t>
            </a:r>
            <a:r>
              <a:rPr sz="1800" spc="-10">
                <a:solidFill>
                  <a:srgbClr val="FFFFFF"/>
                </a:solidFill>
                <a:latin typeface="Cambria"/>
                <a:cs typeface="Cambria"/>
              </a:rPr>
              <a:t>to</a:t>
            </a:r>
            <a:r>
              <a:rPr sz="1800">
                <a:solidFill>
                  <a:srgbClr val="FFFFFF"/>
                </a:solidFill>
                <a:latin typeface="Cambria"/>
                <a:cs typeface="Cambria"/>
              </a:rPr>
              <a:t> this cage</a:t>
            </a:r>
          </a:p>
        </p:txBody>
      </p:sp>
      <p:sp>
        <p:nvSpPr>
          <p:cNvPr id="6" name="object 6"/>
          <p:cNvSpPr txBox="1"/>
          <p:nvPr/>
        </p:nvSpPr>
        <p:spPr>
          <a:xfrm>
            <a:off x="1054608" y="4295750"/>
            <a:ext cx="8248832" cy="294953"/>
          </a:xfrm>
          <a:prstGeom prst="rect">
            <a:avLst/>
          </a:prstGeom>
        </p:spPr>
        <p:txBody>
          <a:bodyPr vert="horz" wrap="square" lIns="0" tIns="0" rIns="0" bIns="0" rtlCol="0" anchor="t">
            <a:spAutoFit/>
          </a:bodyPr>
          <a:lstStyle/>
          <a:p>
            <a:pPr>
              <a:lnSpc>
                <a:spcPts val="2349"/>
              </a:lnSpc>
            </a:pPr>
            <a:r>
              <a:rPr lang="en-US" sz="2000">
                <a:latin typeface="Cambria"/>
                <a:ea typeface="Cambria"/>
              </a:rPr>
              <a:t>Lightweight Endpoint Agent &amp; honeypot Module</a:t>
            </a:r>
          </a:p>
        </p:txBody>
      </p:sp>
      <p:sp>
        <p:nvSpPr>
          <p:cNvPr id="7" name="object 7"/>
          <p:cNvSpPr txBox="1"/>
          <p:nvPr/>
        </p:nvSpPr>
        <p:spPr>
          <a:xfrm>
            <a:off x="1054608" y="5275774"/>
            <a:ext cx="5555524" cy="294953"/>
          </a:xfrm>
          <a:prstGeom prst="rect">
            <a:avLst/>
          </a:prstGeom>
        </p:spPr>
        <p:txBody>
          <a:bodyPr vert="horz" wrap="square" lIns="0" tIns="0" rIns="0" bIns="0" rtlCol="0" anchor="t">
            <a:spAutoFit/>
          </a:bodyPr>
          <a:lstStyle/>
          <a:p>
            <a:pPr>
              <a:lnSpc>
                <a:spcPts val="2349"/>
              </a:lnSpc>
            </a:pPr>
            <a:r>
              <a:rPr sz="2000">
                <a:solidFill>
                  <a:srgbClr val="000000"/>
                </a:solidFill>
                <a:latin typeface="Cambria"/>
                <a:cs typeface="Cambria"/>
              </a:rPr>
              <a:t>Specialization:</a:t>
            </a:r>
            <a:r>
              <a:rPr lang="en-US" sz="2000">
                <a:solidFill>
                  <a:srgbClr val="000000"/>
                </a:solidFill>
                <a:latin typeface="Cambria"/>
                <a:cs typeface="Cambria"/>
              </a:rPr>
              <a:t> Cyber Security</a:t>
            </a:r>
            <a:endParaRPr sz="2000">
              <a:solidFill>
                <a:srgbClr val="000000"/>
              </a:solidFill>
              <a:latin typeface="Cambria"/>
              <a:cs typeface="Cambria"/>
            </a:endParaRPr>
          </a:p>
        </p:txBody>
      </p:sp>
      <p:sp>
        <p:nvSpPr>
          <p:cNvPr id="9" name="object 9"/>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
        <p:nvSpPr>
          <p:cNvPr id="10" name="object 10"/>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6</a:t>
            </a:r>
            <a:endParaRPr sz="1400" b="1" dirty="0">
              <a:solidFill>
                <a:srgbClr val="000000"/>
              </a:solidFill>
              <a:latin typeface="Cambria"/>
              <a:cs typeface="Cambria"/>
            </a:endParaRPr>
          </a:p>
        </p:txBody>
      </p:sp>
      <p:pic>
        <p:nvPicPr>
          <p:cNvPr id="4" name="Picture 3" descr="A person wearing a pink scarf&#10;&#10;AI-generated content may be incorrect.">
            <a:extLst>
              <a:ext uri="{FF2B5EF4-FFF2-40B4-BE49-F238E27FC236}">
                <a16:creationId xmlns:a16="http://schemas.microsoft.com/office/drawing/2014/main" id="{BD1A33F7-68BF-FCEF-1B24-F73FE6540F32}"/>
              </a:ext>
            </a:extLst>
          </p:cNvPr>
          <p:cNvPicPr>
            <a:picLocks noChangeAspect="1"/>
          </p:cNvPicPr>
          <p:nvPr/>
        </p:nvPicPr>
        <p:blipFill>
          <a:blip r:embed="rId3"/>
          <a:stretch>
            <a:fillRect/>
          </a:stretch>
        </p:blipFill>
        <p:spPr>
          <a:xfrm>
            <a:off x="9646137" y="1"/>
            <a:ext cx="2550385" cy="2469262"/>
          </a:xfrm>
          <a:prstGeom prst="rect">
            <a:avLst/>
          </a:prstGeom>
        </p:spPr>
      </p:pic>
      <p:sp>
        <p:nvSpPr>
          <p:cNvPr id="11" name="object 9">
            <a:extLst>
              <a:ext uri="{FF2B5EF4-FFF2-40B4-BE49-F238E27FC236}">
                <a16:creationId xmlns:a16="http://schemas.microsoft.com/office/drawing/2014/main" id="{520566B3-433F-4806-B24E-216A440CAF2A}"/>
              </a:ext>
            </a:extLst>
          </p:cNvPr>
          <p:cNvSpPr txBox="1"/>
          <p:nvPr/>
        </p:nvSpPr>
        <p:spPr>
          <a:xfrm>
            <a:off x="2724277" y="6544483"/>
            <a:ext cx="5741430" cy="269304"/>
          </a:xfrm>
          <a:prstGeom prst="rect">
            <a:avLst/>
          </a:prstGeom>
        </p:spPr>
        <p:txBody>
          <a:bodyPr vert="horz" wrap="square" lIns="0" tIns="0" rIns="0" bIns="0" rtlCol="0" anchor="t">
            <a:spAutoFit/>
          </a:bodyPr>
          <a:lstStyle/>
          <a:p>
            <a:pPr>
              <a:lnSpc>
                <a:spcPts val="2113"/>
              </a:lnSpc>
            </a:pPr>
            <a:r>
              <a:rPr lang="en-US" b="1" dirty="0">
                <a:solidFill>
                  <a:srgbClr val="000000"/>
                </a:solidFill>
                <a:latin typeface="Cambria"/>
                <a:cs typeface="Cambria"/>
              </a:rPr>
              <a:t>IT22908742</a:t>
            </a:r>
            <a:r>
              <a:rPr sz="1800" b="1" spc="784"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b="1" dirty="0">
                <a:solidFill>
                  <a:srgbClr val="000000"/>
                </a:solidFill>
                <a:latin typeface="Cambria"/>
                <a:cs typeface="Cambria"/>
              </a:rPr>
              <a:t>MRF </a:t>
            </a:r>
            <a:r>
              <a:rPr lang="en-US" b="1" dirty="0" err="1">
                <a:solidFill>
                  <a:srgbClr val="000000"/>
                </a:solidFill>
                <a:latin typeface="Cambria"/>
                <a:cs typeface="Cambria"/>
              </a:rPr>
              <a:t>Nusfa</a:t>
            </a:r>
            <a:r>
              <a:rPr sz="1800" b="1" spc="789"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dirty="0">
                <a:solidFill>
                  <a:srgbClr val="000000"/>
                </a:solidFill>
                <a:latin typeface="Cambria"/>
                <a:cs typeface="Cambria"/>
              </a:rPr>
              <a:t>25-26J-076</a:t>
            </a:r>
            <a:endParaRPr sz="1800" dirty="0">
              <a:solidFill>
                <a:srgbClr val="000000"/>
              </a:solidFill>
              <a:latin typeface="Cambria"/>
              <a:cs typeface="Cambria"/>
            </a:endParaRPr>
          </a:p>
        </p:txBody>
      </p:sp>
    </p:spTree>
    <p:extLst>
      <p:ext uri="{BB962C8B-B14F-4D97-AF65-F5344CB8AC3E}">
        <p14:creationId xmlns:p14="http://schemas.microsoft.com/office/powerpoint/2010/main" val="254478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72025" y="392086"/>
            <a:ext cx="9642393" cy="483466"/>
          </a:xfrm>
          <a:prstGeom prst="rect">
            <a:avLst/>
          </a:prstGeom>
        </p:spPr>
        <p:txBody>
          <a:bodyPr vert="horz" wrap="square" lIns="0" tIns="0" rIns="0" bIns="0" rtlCol="0" anchor="t">
            <a:spAutoFit/>
          </a:bodyPr>
          <a:lstStyle/>
          <a:p>
            <a:pPr>
              <a:lnSpc>
                <a:spcPts val="3911"/>
              </a:lnSpc>
            </a:pPr>
            <a:r>
              <a:rPr lang="en-US" sz="3200" b="1" spc="-17">
                <a:ea typeface="Calibri"/>
                <a:cs typeface="Calibri"/>
              </a:rPr>
              <a:t>Lightweight Endpoint Agent &amp; Honeypot Module</a:t>
            </a:r>
          </a:p>
        </p:txBody>
      </p:sp>
      <p:sp>
        <p:nvSpPr>
          <p:cNvPr id="9" name="object 9"/>
          <p:cNvSpPr txBox="1"/>
          <p:nvPr/>
        </p:nvSpPr>
        <p:spPr>
          <a:xfrm>
            <a:off x="2724277" y="6544483"/>
            <a:ext cx="5741430" cy="269304"/>
          </a:xfrm>
          <a:prstGeom prst="rect">
            <a:avLst/>
          </a:prstGeom>
        </p:spPr>
        <p:txBody>
          <a:bodyPr vert="horz" wrap="square" lIns="0" tIns="0" rIns="0" bIns="0" rtlCol="0" anchor="t">
            <a:spAutoFit/>
          </a:bodyPr>
          <a:lstStyle/>
          <a:p>
            <a:pPr>
              <a:lnSpc>
                <a:spcPts val="2113"/>
              </a:lnSpc>
            </a:pPr>
            <a:r>
              <a:rPr lang="en-US" b="1" dirty="0">
                <a:solidFill>
                  <a:srgbClr val="000000"/>
                </a:solidFill>
                <a:latin typeface="Cambria"/>
                <a:cs typeface="Cambria"/>
              </a:rPr>
              <a:t>IT22908742</a:t>
            </a:r>
            <a:r>
              <a:rPr sz="1800" b="1" spc="784"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b="1" dirty="0">
                <a:solidFill>
                  <a:srgbClr val="000000"/>
                </a:solidFill>
                <a:latin typeface="Cambria"/>
                <a:cs typeface="Cambria"/>
              </a:rPr>
              <a:t>MRF </a:t>
            </a:r>
            <a:r>
              <a:rPr lang="en-US" b="1" dirty="0" err="1">
                <a:solidFill>
                  <a:srgbClr val="000000"/>
                </a:solidFill>
                <a:latin typeface="Cambria"/>
                <a:cs typeface="Cambria"/>
              </a:rPr>
              <a:t>Nusfa</a:t>
            </a:r>
            <a:r>
              <a:rPr sz="1800" b="1" spc="789"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dirty="0">
                <a:solidFill>
                  <a:srgbClr val="000000"/>
                </a:solidFill>
                <a:latin typeface="Cambria"/>
                <a:cs typeface="Cambria"/>
              </a:rPr>
              <a:t>25-26J-076</a:t>
            </a:r>
            <a:endParaRPr sz="1800" dirty="0">
              <a:solidFill>
                <a:srgbClr val="000000"/>
              </a:solidFill>
              <a:latin typeface="Cambria"/>
              <a:cs typeface="Cambria"/>
            </a:endParaRPr>
          </a:p>
        </p:txBody>
      </p:sp>
      <p:sp>
        <p:nvSpPr>
          <p:cNvPr id="11" name="object 11"/>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7</a:t>
            </a:r>
            <a:endParaRPr sz="1400" b="1" dirty="0">
              <a:solidFill>
                <a:srgbClr val="000000"/>
              </a:solidFill>
              <a:latin typeface="Cambria"/>
              <a:cs typeface="Cambria"/>
            </a:endParaRPr>
          </a:p>
        </p:txBody>
      </p:sp>
      <p:sp>
        <p:nvSpPr>
          <p:cNvPr id="16" name="TextBox 15">
            <a:extLst>
              <a:ext uri="{FF2B5EF4-FFF2-40B4-BE49-F238E27FC236}">
                <a16:creationId xmlns:a16="http://schemas.microsoft.com/office/drawing/2014/main" id="{9E672CE8-27DA-84BF-B635-FA4E992DF2AA}"/>
              </a:ext>
            </a:extLst>
          </p:cNvPr>
          <p:cNvSpPr txBox="1"/>
          <p:nvPr/>
        </p:nvSpPr>
        <p:spPr>
          <a:xfrm>
            <a:off x="220819" y="1490532"/>
            <a:ext cx="2360008" cy="46648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a:extLst>
              <a:ext uri="{FF2B5EF4-FFF2-40B4-BE49-F238E27FC236}">
                <a16:creationId xmlns:a16="http://schemas.microsoft.com/office/drawing/2014/main" id="{983E91F5-D773-EAC4-C752-A8AD191A19AD}"/>
              </a:ext>
            </a:extLst>
          </p:cNvPr>
          <p:cNvSpPr/>
          <p:nvPr/>
        </p:nvSpPr>
        <p:spPr>
          <a:xfrm>
            <a:off x="768820" y="1379864"/>
            <a:ext cx="4988205" cy="221320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600" dirty="0">
                <a:solidFill>
                  <a:schemeClr val="tx1"/>
                </a:solidFill>
                <a:ea typeface="+mn-lt"/>
                <a:cs typeface="+mn-lt"/>
              </a:rPr>
              <a:t> Existing honeypots are standalone </a:t>
            </a:r>
          </a:p>
          <a:p>
            <a:pPr marL="285750" indent="-285750">
              <a:buFont typeface="Arial"/>
              <a:buChar char="•"/>
            </a:pPr>
            <a:r>
              <a:rPr lang="en-US" sz="1600" dirty="0">
                <a:solidFill>
                  <a:schemeClr val="tx1"/>
                </a:solidFill>
                <a:ea typeface="+mn-lt"/>
                <a:cs typeface="+mn-lt"/>
              </a:rPr>
              <a:t>Not SME-friendly (complex setup, higher overhead)</a:t>
            </a:r>
            <a:endParaRPr lang="en-US" dirty="0">
              <a:solidFill>
                <a:schemeClr val="tx1"/>
              </a:solidFill>
            </a:endParaRPr>
          </a:p>
          <a:p>
            <a:pPr marL="285750" indent="-285750">
              <a:buFont typeface="Arial"/>
              <a:buChar char="•"/>
            </a:pPr>
            <a:r>
              <a:rPr lang="en-US" sz="1600" dirty="0">
                <a:solidFill>
                  <a:schemeClr val="tx1"/>
                </a:solidFill>
                <a:ea typeface="+mn-lt"/>
                <a:cs typeface="+mn-lt"/>
              </a:rPr>
              <a:t>No single lightweight agent that combines endpoint monitoring + honeypot for SMEs.</a:t>
            </a:r>
          </a:p>
          <a:p>
            <a:pPr marL="285750" indent="-285750">
              <a:buFont typeface="Arial"/>
              <a:buChar char="•"/>
            </a:pPr>
            <a:r>
              <a:rPr lang="en-US" sz="1600" dirty="0">
                <a:solidFill>
                  <a:schemeClr val="tx1"/>
                </a:solidFill>
                <a:ea typeface="+mn-lt"/>
                <a:cs typeface="+mn-lt"/>
              </a:rPr>
              <a:t>Weak stealth / tamper-proof resilience</a:t>
            </a:r>
            <a:endParaRPr lang="en-US" dirty="0">
              <a:solidFill>
                <a:schemeClr val="tx1"/>
              </a:solidFill>
            </a:endParaRPr>
          </a:p>
          <a:p>
            <a:pPr marL="285750" indent="-285750">
              <a:buFont typeface="Arial"/>
              <a:buChar char="•"/>
            </a:pPr>
            <a:r>
              <a:rPr lang="en-US" sz="1600" dirty="0">
                <a:solidFill>
                  <a:schemeClr val="tx1"/>
                </a:solidFill>
                <a:ea typeface="+mn-lt"/>
                <a:cs typeface="+mn-lt"/>
              </a:rPr>
              <a:t>No real-time correlation with SME endpoint activity</a:t>
            </a:r>
            <a:endParaRPr lang="en-US" dirty="0">
              <a:solidFill>
                <a:schemeClr val="tx1"/>
              </a:solidFill>
            </a:endParaRPr>
          </a:p>
          <a:p>
            <a:endParaRPr lang="en-US" sz="1600" dirty="0">
              <a:solidFill>
                <a:schemeClr val="tx1"/>
              </a:solidFill>
              <a:ea typeface="Calibri"/>
              <a:cs typeface="Calibri"/>
            </a:endParaRPr>
          </a:p>
          <a:p>
            <a:endParaRPr lang="en-US" sz="1600" dirty="0">
              <a:solidFill>
                <a:schemeClr val="tx1"/>
              </a:solidFill>
              <a:ea typeface="Calibri"/>
              <a:cs typeface="Calibri"/>
            </a:endParaRPr>
          </a:p>
        </p:txBody>
      </p:sp>
      <p:sp>
        <p:nvSpPr>
          <p:cNvPr id="5" name="Rectangle 4">
            <a:extLst>
              <a:ext uri="{FF2B5EF4-FFF2-40B4-BE49-F238E27FC236}">
                <a16:creationId xmlns:a16="http://schemas.microsoft.com/office/drawing/2014/main" id="{BD902DB1-2833-4EBB-3BFB-01FF6CD71E32}"/>
              </a:ext>
            </a:extLst>
          </p:cNvPr>
          <p:cNvSpPr/>
          <p:nvPr/>
        </p:nvSpPr>
        <p:spPr>
          <a:xfrm>
            <a:off x="6096630" y="1373928"/>
            <a:ext cx="5552287" cy="2210564"/>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600">
                <a:solidFill>
                  <a:schemeClr val="tx1"/>
                </a:solidFill>
                <a:ea typeface="+mn-lt"/>
                <a:cs typeface="+mn-lt"/>
              </a:rPr>
              <a:t>Research treats honeypots &amp; anomaly detection separately</a:t>
            </a:r>
            <a:endParaRPr lang="en-US"/>
          </a:p>
          <a:p>
            <a:pPr marL="285750" indent="-285750">
              <a:buFont typeface="Arial"/>
              <a:buChar char="•"/>
            </a:pPr>
            <a:r>
              <a:rPr lang="en-US" sz="1600">
                <a:solidFill>
                  <a:schemeClr val="tx1"/>
                </a:solidFill>
                <a:ea typeface="+mn-lt"/>
                <a:cs typeface="+mn-lt"/>
              </a:rPr>
              <a:t>Very few combine deception with endpoint monitoring</a:t>
            </a:r>
            <a:endParaRPr lang="en-US"/>
          </a:p>
          <a:p>
            <a:pPr marL="285750" indent="-285750">
              <a:buFont typeface="Arial"/>
              <a:buChar char="•"/>
            </a:pPr>
            <a:r>
              <a:rPr lang="en-US" sz="1600">
                <a:solidFill>
                  <a:schemeClr val="tx1"/>
                </a:solidFill>
                <a:ea typeface="+mn-lt"/>
                <a:cs typeface="+mn-lt"/>
              </a:rPr>
              <a:t>Explainable AI rarely linked with endpoint deception for SMEs</a:t>
            </a:r>
            <a:endParaRPr lang="en-US"/>
          </a:p>
          <a:p>
            <a:pPr marL="285750" indent="-285750">
              <a:buFont typeface="Arial"/>
              <a:buChar char="•"/>
            </a:pPr>
            <a:r>
              <a:rPr lang="en-US" sz="1600">
                <a:solidFill>
                  <a:schemeClr val="tx1"/>
                </a:solidFill>
                <a:ea typeface="+mn-lt"/>
                <a:cs typeface="+mn-lt"/>
              </a:rPr>
              <a:t>Stealth/tamper-proof features mostly theoretical, not validated</a:t>
            </a:r>
            <a:endParaRPr lang="en-US"/>
          </a:p>
          <a:p>
            <a:pPr marL="285750" indent="-285750">
              <a:buFont typeface="Arial"/>
              <a:buChar char="•"/>
            </a:pPr>
            <a:r>
              <a:rPr lang="en-US" sz="1600">
                <a:solidFill>
                  <a:schemeClr val="tx1"/>
                </a:solidFill>
                <a:ea typeface="+mn-lt"/>
                <a:cs typeface="+mn-lt"/>
              </a:rPr>
              <a:t>Lack of plug-and-play models designed for SME constraints</a:t>
            </a:r>
            <a:endParaRPr lang="en-US"/>
          </a:p>
          <a:p>
            <a:endParaRPr lang="en-US" sz="1600">
              <a:solidFill>
                <a:schemeClr val="tx1"/>
              </a:solidFill>
              <a:ea typeface="Calibri"/>
              <a:cs typeface="Calibri"/>
            </a:endParaRPr>
          </a:p>
        </p:txBody>
      </p:sp>
      <p:sp>
        <p:nvSpPr>
          <p:cNvPr id="2" name="Rectangle 1">
            <a:extLst>
              <a:ext uri="{FF2B5EF4-FFF2-40B4-BE49-F238E27FC236}">
                <a16:creationId xmlns:a16="http://schemas.microsoft.com/office/drawing/2014/main" id="{ADEA1EA2-192C-C3E7-F86C-366269BDA104}"/>
              </a:ext>
            </a:extLst>
          </p:cNvPr>
          <p:cNvSpPr/>
          <p:nvPr/>
        </p:nvSpPr>
        <p:spPr>
          <a:xfrm>
            <a:off x="796529" y="3998510"/>
            <a:ext cx="5038679" cy="237087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600" dirty="0">
                <a:solidFill>
                  <a:schemeClr val="tx1">
                    <a:lumMod val="95000"/>
                    <a:lumOff val="5000"/>
                  </a:schemeClr>
                </a:solidFill>
                <a:ea typeface="+mn-lt"/>
                <a:cs typeface="+mn-lt"/>
              </a:rPr>
              <a:t>Many commercial honeypots/EDR tools are expensive and require high resources, unsuitable for SMEs.</a:t>
            </a:r>
            <a:endParaRPr lang="en-US" dirty="0">
              <a:solidFill>
                <a:schemeClr val="tx1">
                  <a:lumMod val="95000"/>
                  <a:lumOff val="5000"/>
                </a:schemeClr>
              </a:solidFill>
              <a:ea typeface="Calibri"/>
              <a:cs typeface="Calibri"/>
            </a:endParaRPr>
          </a:p>
          <a:p>
            <a:pPr marL="285750" indent="-285750">
              <a:buFont typeface="Arial"/>
              <a:buChar char="•"/>
            </a:pPr>
            <a:r>
              <a:rPr lang="en-US" sz="1600" dirty="0">
                <a:solidFill>
                  <a:schemeClr val="tx1">
                    <a:lumMod val="95000"/>
                    <a:lumOff val="5000"/>
                  </a:schemeClr>
                </a:solidFill>
                <a:ea typeface="+mn-lt"/>
                <a:cs typeface="+mn-lt"/>
              </a:rPr>
              <a:t>Existing lightweight honeypots are standalone and lack integration with endpoint monitoring.</a:t>
            </a:r>
            <a:endParaRPr lang="en-US" dirty="0">
              <a:solidFill>
                <a:schemeClr val="tx1">
                  <a:lumMod val="95000"/>
                  <a:lumOff val="5000"/>
                </a:schemeClr>
              </a:solidFill>
              <a:ea typeface="Calibri"/>
              <a:cs typeface="Calibri"/>
            </a:endParaRPr>
          </a:p>
          <a:p>
            <a:pPr marL="285750" indent="-285750">
              <a:buFont typeface="Arial"/>
              <a:buChar char="•"/>
            </a:pPr>
            <a:r>
              <a:rPr lang="en-US" sz="1600" dirty="0">
                <a:solidFill>
                  <a:schemeClr val="tx1">
                    <a:lumMod val="95000"/>
                    <a:lumOff val="5000"/>
                  </a:schemeClr>
                </a:solidFill>
                <a:ea typeface="+mn-lt"/>
                <a:cs typeface="+mn-lt"/>
              </a:rPr>
              <a:t>Current tools provide limited visibility at endpoint level (focus more on network or server-side).</a:t>
            </a:r>
            <a:endParaRPr lang="en-US" dirty="0">
              <a:solidFill>
                <a:schemeClr val="tx1">
                  <a:lumMod val="95000"/>
                  <a:lumOff val="5000"/>
                </a:schemeClr>
              </a:solidFill>
              <a:ea typeface="Calibri"/>
              <a:cs typeface="Calibri"/>
            </a:endParaRPr>
          </a:p>
          <a:p>
            <a:pPr marL="285750" indent="-285750">
              <a:buFont typeface="Arial"/>
              <a:buChar char="•"/>
            </a:pPr>
            <a:r>
              <a:rPr lang="en-US" sz="1600" dirty="0">
                <a:solidFill>
                  <a:schemeClr val="tx1">
                    <a:lumMod val="95000"/>
                    <a:lumOff val="5000"/>
                  </a:schemeClr>
                </a:solidFill>
                <a:ea typeface="+mn-lt"/>
                <a:cs typeface="+mn-lt"/>
              </a:rPr>
              <a:t>Most require skilled SOC teams to configure and operate, making them impractical for SMEs.</a:t>
            </a:r>
            <a:endParaRPr lang="en-US" dirty="0">
              <a:solidFill>
                <a:schemeClr val="tx1">
                  <a:lumMod val="95000"/>
                  <a:lumOff val="5000"/>
                </a:schemeClr>
              </a:solidFill>
            </a:endParaRPr>
          </a:p>
          <a:p>
            <a:pPr marL="228600" indent="-228600">
              <a:buFont typeface=""/>
              <a:buChar char="•"/>
            </a:pPr>
            <a:endParaRPr lang="en-US" sz="1600" dirty="0">
              <a:solidFill>
                <a:schemeClr val="tx1">
                  <a:lumMod val="95000"/>
                  <a:lumOff val="5000"/>
                </a:schemeClr>
              </a:solidFill>
              <a:ea typeface="Calibri"/>
              <a:cs typeface="Calibri"/>
            </a:endParaRPr>
          </a:p>
        </p:txBody>
      </p:sp>
      <p:sp>
        <p:nvSpPr>
          <p:cNvPr id="6" name="Rectangle 5">
            <a:extLst>
              <a:ext uri="{FF2B5EF4-FFF2-40B4-BE49-F238E27FC236}">
                <a16:creationId xmlns:a16="http://schemas.microsoft.com/office/drawing/2014/main" id="{D9F6DCB3-67D2-50B2-3106-06002D94B49B}"/>
              </a:ext>
            </a:extLst>
          </p:cNvPr>
          <p:cNvSpPr/>
          <p:nvPr/>
        </p:nvSpPr>
        <p:spPr>
          <a:xfrm>
            <a:off x="6082757" y="3984573"/>
            <a:ext cx="5741430" cy="2345821"/>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600" dirty="0">
                <a:solidFill>
                  <a:schemeClr val="tx1">
                    <a:lumMod val="95000"/>
                    <a:lumOff val="5000"/>
                  </a:schemeClr>
                </a:solidFill>
                <a:ea typeface="+mn-lt"/>
                <a:cs typeface="+mn-lt"/>
              </a:rPr>
              <a:t>Continuous process/file/network monitoring with minimal resources</a:t>
            </a:r>
            <a:endParaRPr lang="en-US" sz="1600" dirty="0">
              <a:solidFill>
                <a:schemeClr val="tx1">
                  <a:lumMod val="95000"/>
                  <a:lumOff val="5000"/>
                </a:schemeClr>
              </a:solidFill>
              <a:ea typeface="Calibri"/>
              <a:cs typeface="Calibri"/>
            </a:endParaRPr>
          </a:p>
          <a:p>
            <a:pPr marL="285750" indent="-285750">
              <a:buFont typeface="Arial"/>
              <a:buChar char="•"/>
            </a:pPr>
            <a:r>
              <a:rPr lang="en-US" sz="1600" dirty="0">
                <a:solidFill>
                  <a:schemeClr val="tx1">
                    <a:lumMod val="95000"/>
                    <a:lumOff val="5000"/>
                  </a:schemeClr>
                </a:solidFill>
                <a:ea typeface="+mn-lt"/>
                <a:cs typeface="+mn-lt"/>
              </a:rPr>
              <a:t>Lightweight endpoint agent with low-interaction honeypot</a:t>
            </a:r>
            <a:endParaRPr lang="en-US" sz="1600" dirty="0">
              <a:solidFill>
                <a:schemeClr val="tx1">
                  <a:lumMod val="95000"/>
                  <a:lumOff val="5000"/>
                </a:schemeClr>
              </a:solidFill>
              <a:ea typeface="Calibri"/>
              <a:cs typeface="Calibri"/>
            </a:endParaRPr>
          </a:p>
          <a:p>
            <a:pPr marL="285750" indent="-285750">
              <a:buFont typeface="Arial"/>
              <a:buChar char="•"/>
            </a:pPr>
            <a:r>
              <a:rPr lang="en-US" sz="1600" dirty="0">
                <a:solidFill>
                  <a:schemeClr val="tx1">
                    <a:lumMod val="95000"/>
                    <a:lumOff val="5000"/>
                  </a:schemeClr>
                </a:solidFill>
                <a:ea typeface="+mn-lt"/>
                <a:cs typeface="+mn-lt"/>
              </a:rPr>
              <a:t>Stealth + tamper-resistant monitoring (hard to disable/remove)</a:t>
            </a:r>
            <a:endParaRPr lang="en-US" sz="1600" dirty="0">
              <a:solidFill>
                <a:schemeClr val="tx1">
                  <a:lumMod val="95000"/>
                  <a:lumOff val="5000"/>
                </a:schemeClr>
              </a:solidFill>
              <a:ea typeface="Calibri"/>
              <a:cs typeface="Calibri"/>
            </a:endParaRPr>
          </a:p>
          <a:p>
            <a:pPr marL="285750" indent="-285750">
              <a:buFont typeface="Arial"/>
              <a:buChar char="•"/>
            </a:pPr>
            <a:r>
              <a:rPr lang="en-US" sz="1600" dirty="0">
                <a:solidFill>
                  <a:schemeClr val="tx1">
                    <a:lumMod val="95000"/>
                    <a:lumOff val="5000"/>
                  </a:schemeClr>
                </a:solidFill>
                <a:ea typeface="+mn-lt"/>
                <a:cs typeface="+mn-lt"/>
              </a:rPr>
              <a:t>Plug-and-play deployment, SME-optimized</a:t>
            </a:r>
            <a:endParaRPr lang="en-US" sz="1600" dirty="0">
              <a:solidFill>
                <a:schemeClr val="tx1">
                  <a:lumMod val="95000"/>
                  <a:lumOff val="5000"/>
                </a:schemeClr>
              </a:solidFill>
              <a:ea typeface="Calibri"/>
              <a:cs typeface="Calibri"/>
            </a:endParaRPr>
          </a:p>
          <a:p>
            <a:endParaRPr lang="en-US" dirty="0"/>
          </a:p>
        </p:txBody>
      </p:sp>
      <p:sp>
        <p:nvSpPr>
          <p:cNvPr id="7" name="TextBox 6">
            <a:extLst>
              <a:ext uri="{FF2B5EF4-FFF2-40B4-BE49-F238E27FC236}">
                <a16:creationId xmlns:a16="http://schemas.microsoft.com/office/drawing/2014/main" id="{3625BC72-68F4-2F53-927F-ED79CC96132A}"/>
              </a:ext>
            </a:extLst>
          </p:cNvPr>
          <p:cNvSpPr txBox="1"/>
          <p:nvPr/>
        </p:nvSpPr>
        <p:spPr>
          <a:xfrm>
            <a:off x="2376098" y="984033"/>
            <a:ext cx="29810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C00000"/>
                </a:solidFill>
                <a:ea typeface="Calibri"/>
                <a:cs typeface="Calibri"/>
              </a:rPr>
              <a:t>Proven Gap</a:t>
            </a:r>
            <a:endParaRPr lang="en-US" sz="2000" b="1">
              <a:solidFill>
                <a:srgbClr val="C00000"/>
              </a:solidFill>
            </a:endParaRPr>
          </a:p>
        </p:txBody>
      </p:sp>
      <p:sp>
        <p:nvSpPr>
          <p:cNvPr id="8" name="TextBox 7">
            <a:extLst>
              <a:ext uri="{FF2B5EF4-FFF2-40B4-BE49-F238E27FC236}">
                <a16:creationId xmlns:a16="http://schemas.microsoft.com/office/drawing/2014/main" id="{D9C8E0C7-9E51-49B8-268D-F272B6DCC1AA}"/>
              </a:ext>
            </a:extLst>
          </p:cNvPr>
          <p:cNvSpPr txBox="1"/>
          <p:nvPr/>
        </p:nvSpPr>
        <p:spPr>
          <a:xfrm>
            <a:off x="7876564" y="980101"/>
            <a:ext cx="28568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C00000"/>
                </a:solidFill>
                <a:ea typeface="Calibri"/>
                <a:cs typeface="Calibri"/>
              </a:rPr>
              <a:t>Knowledge gap</a:t>
            </a:r>
            <a:endParaRPr lang="en-US" b="1">
              <a:solidFill>
                <a:srgbClr val="C00000"/>
              </a:solidFill>
              <a:ea typeface="Calibri"/>
              <a:cs typeface="Calibri"/>
            </a:endParaRPr>
          </a:p>
        </p:txBody>
      </p:sp>
      <p:sp>
        <p:nvSpPr>
          <p:cNvPr id="12" name="TextBox 11">
            <a:extLst>
              <a:ext uri="{FF2B5EF4-FFF2-40B4-BE49-F238E27FC236}">
                <a16:creationId xmlns:a16="http://schemas.microsoft.com/office/drawing/2014/main" id="{408691F4-D800-7888-17B4-3BDC95A32B9A}"/>
              </a:ext>
            </a:extLst>
          </p:cNvPr>
          <p:cNvSpPr txBox="1"/>
          <p:nvPr/>
        </p:nvSpPr>
        <p:spPr>
          <a:xfrm>
            <a:off x="1121615" y="3584492"/>
            <a:ext cx="503867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C00000"/>
                </a:solidFill>
                <a:ea typeface="Calibri"/>
                <a:cs typeface="Calibri"/>
              </a:rPr>
              <a:t>Shortcomings of Existing Solution</a:t>
            </a:r>
            <a:endParaRPr lang="en-US" b="1" dirty="0">
              <a:solidFill>
                <a:srgbClr val="C00000"/>
              </a:solidFill>
              <a:ea typeface="Calibri"/>
              <a:cs typeface="Calibri"/>
            </a:endParaRPr>
          </a:p>
        </p:txBody>
      </p:sp>
      <p:sp>
        <p:nvSpPr>
          <p:cNvPr id="13" name="TextBox 12">
            <a:extLst>
              <a:ext uri="{FF2B5EF4-FFF2-40B4-BE49-F238E27FC236}">
                <a16:creationId xmlns:a16="http://schemas.microsoft.com/office/drawing/2014/main" id="{D79E4B1A-203D-E99D-3BA4-383363AFACE1}"/>
              </a:ext>
            </a:extLst>
          </p:cNvPr>
          <p:cNvSpPr txBox="1"/>
          <p:nvPr/>
        </p:nvSpPr>
        <p:spPr>
          <a:xfrm>
            <a:off x="7877280" y="3598400"/>
            <a:ext cx="378153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C00000"/>
                </a:solidFill>
                <a:ea typeface="Calibri"/>
                <a:cs typeface="Calibri"/>
              </a:rPr>
              <a:t>Proposed System</a:t>
            </a:r>
            <a:endParaRPr lang="en-US" sz="2000" b="1">
              <a:solidFill>
                <a:srgbClr val="C00000"/>
              </a:solidFill>
            </a:endParaRPr>
          </a:p>
        </p:txBody>
      </p:sp>
      <p:pic>
        <p:nvPicPr>
          <p:cNvPr id="14" name="Picture 13">
            <a:extLst>
              <a:ext uri="{FF2B5EF4-FFF2-40B4-BE49-F238E27FC236}">
                <a16:creationId xmlns:a16="http://schemas.microsoft.com/office/drawing/2014/main" id="{68D20F2F-3D71-07EE-1295-3D8FB33FF83E}"/>
              </a:ext>
            </a:extLst>
          </p:cNvPr>
          <p:cNvPicPr>
            <a:picLocks noChangeAspect="1"/>
          </p:cNvPicPr>
          <p:nvPr/>
        </p:nvPicPr>
        <p:blipFill>
          <a:blip r:embed="rId2"/>
          <a:stretch>
            <a:fillRect/>
          </a:stretch>
        </p:blipFill>
        <p:spPr>
          <a:xfrm>
            <a:off x="-3382" y="6387410"/>
            <a:ext cx="2105025" cy="400050"/>
          </a:xfrm>
          <a:prstGeom prst="rect">
            <a:avLst/>
          </a:prstGeom>
        </p:spPr>
      </p:pic>
    </p:spTree>
    <p:extLst>
      <p:ext uri="{BB962C8B-B14F-4D97-AF65-F5344CB8AC3E}">
        <p14:creationId xmlns:p14="http://schemas.microsoft.com/office/powerpoint/2010/main" val="361150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121920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61164" y="154113"/>
            <a:ext cx="9853345" cy="483466"/>
          </a:xfrm>
          <a:prstGeom prst="rect">
            <a:avLst/>
          </a:prstGeom>
        </p:spPr>
        <p:txBody>
          <a:bodyPr vert="horz" wrap="square" lIns="0" tIns="0" rIns="0" bIns="0" rtlCol="0" anchor="t">
            <a:spAutoFit/>
          </a:bodyPr>
          <a:lstStyle/>
          <a:p>
            <a:pPr>
              <a:lnSpc>
                <a:spcPts val="3914"/>
              </a:lnSpc>
            </a:pPr>
            <a:r>
              <a:rPr lang="en-US" sz="3200" b="1" dirty="0">
                <a:solidFill>
                  <a:srgbClr val="000000"/>
                </a:solidFill>
                <a:latin typeface="Calibri"/>
                <a:ea typeface="Calibri"/>
                <a:cs typeface="Calibri"/>
              </a:rPr>
              <a:t>Lightweight Endpoint Agent &amp; Honeypot Module</a:t>
            </a:r>
          </a:p>
        </p:txBody>
      </p:sp>
      <p:sp>
        <p:nvSpPr>
          <p:cNvPr id="10" name="object 10"/>
          <p:cNvSpPr txBox="1"/>
          <p:nvPr/>
        </p:nvSpPr>
        <p:spPr>
          <a:xfrm>
            <a:off x="11528171" y="6572459"/>
            <a:ext cx="258189" cy="205184"/>
          </a:xfrm>
          <a:prstGeom prst="rect">
            <a:avLst/>
          </a:prstGeom>
        </p:spPr>
        <p:txBody>
          <a:bodyPr vert="horz" wrap="square" lIns="0" tIns="0" rIns="0" bIns="0" rtlCol="0">
            <a:spAutoFit/>
          </a:bodyPr>
          <a:lstStyle/>
          <a:p>
            <a:pPr marL="0" marR="0">
              <a:lnSpc>
                <a:spcPts val="1648"/>
              </a:lnSpc>
              <a:spcBef>
                <a:spcPts val="0"/>
              </a:spcBef>
              <a:spcAft>
                <a:spcPts val="0"/>
              </a:spcAft>
            </a:pPr>
            <a:r>
              <a:rPr lang="en-US" sz="1400" b="1" dirty="0">
                <a:solidFill>
                  <a:srgbClr val="000000"/>
                </a:solidFill>
                <a:latin typeface="Cambria"/>
                <a:cs typeface="Cambria"/>
              </a:rPr>
              <a:t>8</a:t>
            </a:r>
            <a:endParaRPr sz="1400" b="1" dirty="0">
              <a:solidFill>
                <a:srgbClr val="000000"/>
              </a:solidFill>
              <a:latin typeface="Cambria"/>
              <a:cs typeface="Cambria"/>
            </a:endParaRPr>
          </a:p>
        </p:txBody>
      </p:sp>
      <p:sp>
        <p:nvSpPr>
          <p:cNvPr id="7" name="Rectangle: Rounded Corners 6">
            <a:extLst>
              <a:ext uri="{FF2B5EF4-FFF2-40B4-BE49-F238E27FC236}">
                <a16:creationId xmlns:a16="http://schemas.microsoft.com/office/drawing/2014/main" id="{0E02AE51-B3AF-FA9D-0D41-59E23CB5676C}"/>
              </a:ext>
            </a:extLst>
          </p:cNvPr>
          <p:cNvSpPr/>
          <p:nvPr/>
        </p:nvSpPr>
        <p:spPr>
          <a:xfrm>
            <a:off x="661164" y="975496"/>
            <a:ext cx="5296065" cy="5382578"/>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b="1">
                <a:ea typeface="+mn-lt"/>
                <a:cs typeface="+mn-lt"/>
              </a:rPr>
              <a:t>Endpoint Security</a:t>
            </a:r>
            <a:r>
              <a:rPr lang="en-US">
                <a:ea typeface="+mn-lt"/>
                <a:cs typeface="+mn-lt"/>
              </a:rPr>
              <a:t> → monitoring processes, file changes, network connections.</a:t>
            </a:r>
            <a:endParaRPr lang="en-US">
              <a:ea typeface="Calibri"/>
              <a:cs typeface="Calibri"/>
            </a:endParaRPr>
          </a:p>
          <a:p>
            <a:pPr marL="285750" indent="-285750">
              <a:buFont typeface="Arial"/>
              <a:buChar char="•"/>
            </a:pPr>
            <a:r>
              <a:rPr lang="en-US" b="1">
                <a:ea typeface="+mn-lt"/>
                <a:cs typeface="+mn-lt"/>
              </a:rPr>
              <a:t>Cyber Deception &amp; Honeypots</a:t>
            </a:r>
            <a:r>
              <a:rPr lang="en-US">
                <a:ea typeface="+mn-lt"/>
                <a:cs typeface="+mn-lt"/>
              </a:rPr>
              <a:t> → tricking attackers with decoys, bait files, fake ports.</a:t>
            </a:r>
            <a:endParaRPr lang="en-US">
              <a:ea typeface="Calibri"/>
              <a:cs typeface="Calibri"/>
            </a:endParaRPr>
          </a:p>
          <a:p>
            <a:pPr marL="285750" indent="-285750">
              <a:buFont typeface="Arial"/>
              <a:buChar char="•"/>
            </a:pPr>
            <a:r>
              <a:rPr lang="en-US" b="1">
                <a:ea typeface="+mn-lt"/>
                <a:cs typeface="+mn-lt"/>
              </a:rPr>
              <a:t>Intrusion Detection / Anomaly Detection</a:t>
            </a:r>
            <a:r>
              <a:rPr lang="en-US">
                <a:ea typeface="+mn-lt"/>
                <a:cs typeface="+mn-lt"/>
              </a:rPr>
              <a:t> → identifying unusual activity at endpoint level.</a:t>
            </a:r>
            <a:endParaRPr lang="en-US">
              <a:ea typeface="Calibri"/>
              <a:cs typeface="Calibri"/>
            </a:endParaRPr>
          </a:p>
          <a:p>
            <a:pPr marL="285750" indent="-285750">
              <a:buFont typeface="Arial"/>
              <a:buChar char="•"/>
            </a:pPr>
            <a:r>
              <a:rPr lang="en-US" b="1">
                <a:ea typeface="+mn-lt"/>
                <a:cs typeface="+mn-lt"/>
              </a:rPr>
              <a:t>Network Security</a:t>
            </a:r>
            <a:r>
              <a:rPr lang="en-US">
                <a:ea typeface="+mn-lt"/>
                <a:cs typeface="+mn-lt"/>
              </a:rPr>
              <a:t> → forwarding telemetry securely (TLS/SSL), ensuring data confidentiality.</a:t>
            </a:r>
            <a:endParaRPr lang="en-US">
              <a:ea typeface="Calibri"/>
              <a:cs typeface="Calibri"/>
            </a:endParaRPr>
          </a:p>
          <a:p>
            <a:pPr marL="285750" indent="-285750">
              <a:buFont typeface="Arial"/>
              <a:buChar char="•"/>
            </a:pPr>
            <a:r>
              <a:rPr lang="en-US" b="1">
                <a:ea typeface="+mn-lt"/>
                <a:cs typeface="+mn-lt"/>
              </a:rPr>
              <a:t>Security Engineering</a:t>
            </a:r>
            <a:r>
              <a:rPr lang="en-US">
                <a:ea typeface="+mn-lt"/>
                <a:cs typeface="+mn-lt"/>
              </a:rPr>
              <a:t> → designing stealth, tamper-resistant, and lightweight agents for SMEs</a:t>
            </a:r>
            <a:endParaRPr lang="en-US">
              <a:ea typeface="Calibri"/>
              <a:cs typeface="Calibri"/>
            </a:endParaRPr>
          </a:p>
        </p:txBody>
      </p:sp>
      <p:sp>
        <p:nvSpPr>
          <p:cNvPr id="11" name="Rectangle: Rounded Corners 10">
            <a:extLst>
              <a:ext uri="{FF2B5EF4-FFF2-40B4-BE49-F238E27FC236}">
                <a16:creationId xmlns:a16="http://schemas.microsoft.com/office/drawing/2014/main" id="{3E073ED5-7552-311F-C5FE-41B0B569C6D6}"/>
              </a:ext>
            </a:extLst>
          </p:cNvPr>
          <p:cNvSpPr/>
          <p:nvPr/>
        </p:nvSpPr>
        <p:spPr>
          <a:xfrm>
            <a:off x="6525095" y="975495"/>
            <a:ext cx="5127539" cy="538059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t>                        </a:t>
            </a:r>
            <a:r>
              <a:rPr lang="en-US" sz="2000" b="1" dirty="0"/>
              <a:t>    Technologies</a:t>
            </a:r>
            <a:endParaRPr lang="en-US" sz="2000" dirty="0">
              <a:ea typeface="Calibri"/>
              <a:cs typeface="Calibri"/>
            </a:endParaRPr>
          </a:p>
          <a:p>
            <a:endParaRPr lang="en-US" sz="1600" b="1" dirty="0">
              <a:ea typeface="+mn-lt"/>
              <a:cs typeface="+mn-lt"/>
            </a:endParaRPr>
          </a:p>
          <a:p>
            <a:pPr marL="285750" indent="-285750">
              <a:buFont typeface="Arial"/>
              <a:buChar char="•"/>
            </a:pPr>
            <a:r>
              <a:rPr lang="en-US" b="1" dirty="0">
                <a:ea typeface="+mn-lt"/>
                <a:cs typeface="+mn-lt"/>
              </a:rPr>
              <a:t>Honeypot Frameworks:</a:t>
            </a:r>
            <a:r>
              <a:rPr lang="en-US" dirty="0">
                <a:ea typeface="+mn-lt"/>
                <a:cs typeface="+mn-lt"/>
              </a:rPr>
              <a:t> Low-interaction honeypot designs (</a:t>
            </a:r>
            <a:r>
              <a:rPr lang="en-US" dirty="0" err="1">
                <a:ea typeface="+mn-lt"/>
                <a:cs typeface="+mn-lt"/>
              </a:rPr>
              <a:t>Honeyd</a:t>
            </a:r>
            <a:r>
              <a:rPr lang="en-US" dirty="0">
                <a:ea typeface="+mn-lt"/>
                <a:cs typeface="+mn-lt"/>
              </a:rPr>
              <a:t>, Dionaea, Cowrie concepts adapted lightweight for SMEs).</a:t>
            </a:r>
            <a:endParaRPr lang="en-US" dirty="0">
              <a:ea typeface="Calibri"/>
              <a:cs typeface="Calibri"/>
            </a:endParaRPr>
          </a:p>
          <a:p>
            <a:pPr marL="285750" indent="-285750">
              <a:buFont typeface="Arial"/>
              <a:buChar char="•"/>
            </a:pPr>
            <a:r>
              <a:rPr lang="en-US" b="1" dirty="0">
                <a:ea typeface="+mn-lt"/>
                <a:cs typeface="+mn-lt"/>
              </a:rPr>
              <a:t>Secure Telemetry:</a:t>
            </a:r>
            <a:r>
              <a:rPr lang="en-US" dirty="0">
                <a:ea typeface="+mn-lt"/>
                <a:cs typeface="+mn-lt"/>
              </a:rPr>
              <a:t> TLS/SSL encrypted telemetry forwarding to central analysis system.</a:t>
            </a:r>
            <a:endParaRPr lang="en-US" dirty="0">
              <a:ea typeface="Calibri"/>
              <a:cs typeface="Calibri"/>
            </a:endParaRPr>
          </a:p>
          <a:p>
            <a:pPr marL="285750" indent="-285750">
              <a:buFont typeface="Arial"/>
              <a:buChar char="•"/>
            </a:pPr>
            <a:r>
              <a:rPr lang="en-US" b="1" dirty="0">
                <a:ea typeface="+mn-lt"/>
                <a:cs typeface="+mn-lt"/>
              </a:rPr>
              <a:t>Lightweight Monitoring Tools:</a:t>
            </a:r>
            <a:r>
              <a:rPr lang="en-US" dirty="0">
                <a:ea typeface="+mn-lt"/>
                <a:cs typeface="+mn-lt"/>
              </a:rPr>
              <a:t> Custom C/Python agents for file, process, and network monitoring with minimal overhead.</a:t>
            </a:r>
            <a:endParaRPr lang="en-US" dirty="0">
              <a:ea typeface="Calibri"/>
              <a:cs typeface="Calibri"/>
            </a:endParaRPr>
          </a:p>
          <a:p>
            <a:pPr marL="285750" indent="-285750">
              <a:buFont typeface="Arial"/>
              <a:buChar char="•"/>
            </a:pPr>
            <a:r>
              <a:rPr lang="en-US" b="1" dirty="0">
                <a:ea typeface="+mn-lt"/>
                <a:cs typeface="+mn-lt"/>
              </a:rPr>
              <a:t>Stealth Techniques:</a:t>
            </a:r>
            <a:r>
              <a:rPr lang="en-US" dirty="0">
                <a:ea typeface="+mn-lt"/>
                <a:cs typeface="+mn-lt"/>
              </a:rPr>
              <a:t> Hidden processes and persistence methods to protect the agent from being disabled by attackers.</a:t>
            </a:r>
            <a:endParaRPr lang="en-US" dirty="0">
              <a:ea typeface="Calibri"/>
              <a:cs typeface="Calibri"/>
            </a:endParaRPr>
          </a:p>
          <a:p>
            <a:pPr marL="285750" indent="-285750">
              <a:buFont typeface="Arial"/>
              <a:buChar char="•"/>
            </a:pPr>
            <a:r>
              <a:rPr lang="en-US" b="1" dirty="0">
                <a:ea typeface="+mn-lt"/>
                <a:cs typeface="+mn-lt"/>
              </a:rPr>
              <a:t>Deployment:</a:t>
            </a:r>
            <a:r>
              <a:rPr lang="en-US" dirty="0">
                <a:ea typeface="+mn-lt"/>
                <a:cs typeface="+mn-lt"/>
              </a:rPr>
              <a:t> Simple plug-and-play deployment models tailored for SMEs (minimal technical setup, easy installation.</a:t>
            </a:r>
            <a:endParaRPr lang="en-US" dirty="0">
              <a:ea typeface="Calibri"/>
              <a:cs typeface="Calibri"/>
            </a:endParaRPr>
          </a:p>
          <a:p>
            <a:pPr algn="ctr"/>
            <a:endParaRPr lang="en-US" dirty="0">
              <a:ea typeface="Calibri"/>
              <a:cs typeface="Calibri"/>
            </a:endParaRPr>
          </a:p>
        </p:txBody>
      </p:sp>
      <p:sp>
        <p:nvSpPr>
          <p:cNvPr id="4" name="TextBox 3">
            <a:extLst>
              <a:ext uri="{FF2B5EF4-FFF2-40B4-BE49-F238E27FC236}">
                <a16:creationId xmlns:a16="http://schemas.microsoft.com/office/drawing/2014/main" id="{DE2230C1-D46A-CF80-2836-57B09DE3E0D3}"/>
              </a:ext>
            </a:extLst>
          </p:cNvPr>
          <p:cNvSpPr txBox="1"/>
          <p:nvPr/>
        </p:nvSpPr>
        <p:spPr>
          <a:xfrm>
            <a:off x="1254338" y="1143000"/>
            <a:ext cx="47028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ea typeface="Calibri"/>
                <a:cs typeface="Calibri"/>
              </a:rPr>
              <a:t>Specialization Knowledge Applied</a:t>
            </a:r>
          </a:p>
        </p:txBody>
      </p:sp>
      <p:sp>
        <p:nvSpPr>
          <p:cNvPr id="12" name="object 9">
            <a:extLst>
              <a:ext uri="{FF2B5EF4-FFF2-40B4-BE49-F238E27FC236}">
                <a16:creationId xmlns:a16="http://schemas.microsoft.com/office/drawing/2014/main" id="{39C7453E-91F4-4484-A587-4CFA3AD34496}"/>
              </a:ext>
            </a:extLst>
          </p:cNvPr>
          <p:cNvSpPr txBox="1"/>
          <p:nvPr/>
        </p:nvSpPr>
        <p:spPr>
          <a:xfrm>
            <a:off x="2724277" y="6544483"/>
            <a:ext cx="5741430" cy="269304"/>
          </a:xfrm>
          <a:prstGeom prst="rect">
            <a:avLst/>
          </a:prstGeom>
        </p:spPr>
        <p:txBody>
          <a:bodyPr vert="horz" wrap="square" lIns="0" tIns="0" rIns="0" bIns="0" rtlCol="0" anchor="t">
            <a:spAutoFit/>
          </a:bodyPr>
          <a:lstStyle/>
          <a:p>
            <a:pPr>
              <a:lnSpc>
                <a:spcPts val="2113"/>
              </a:lnSpc>
            </a:pPr>
            <a:r>
              <a:rPr lang="en-US" b="1" dirty="0">
                <a:solidFill>
                  <a:srgbClr val="000000"/>
                </a:solidFill>
                <a:latin typeface="Cambria"/>
                <a:cs typeface="Cambria"/>
              </a:rPr>
              <a:t>IT22908742</a:t>
            </a:r>
            <a:r>
              <a:rPr sz="1800" b="1" spc="784"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b="1" dirty="0">
                <a:solidFill>
                  <a:srgbClr val="000000"/>
                </a:solidFill>
                <a:latin typeface="Cambria"/>
                <a:cs typeface="Cambria"/>
              </a:rPr>
              <a:t>MRF </a:t>
            </a:r>
            <a:r>
              <a:rPr lang="en-US" b="1" dirty="0" err="1">
                <a:solidFill>
                  <a:srgbClr val="000000"/>
                </a:solidFill>
                <a:latin typeface="Cambria"/>
                <a:cs typeface="Cambria"/>
              </a:rPr>
              <a:t>Nusfa</a:t>
            </a:r>
            <a:r>
              <a:rPr sz="1800" b="1" spc="789" dirty="0">
                <a:solidFill>
                  <a:srgbClr val="000000"/>
                </a:solidFill>
                <a:latin typeface="Cambria"/>
                <a:cs typeface="Cambria"/>
              </a:rPr>
              <a:t> </a:t>
            </a:r>
            <a:r>
              <a:rPr sz="1800" dirty="0">
                <a:solidFill>
                  <a:srgbClr val="000000"/>
                </a:solidFill>
                <a:latin typeface="Cambria"/>
                <a:cs typeface="Cambria"/>
              </a:rPr>
              <a:t>|</a:t>
            </a:r>
            <a:r>
              <a:rPr sz="1800" spc="806" dirty="0">
                <a:solidFill>
                  <a:srgbClr val="000000"/>
                </a:solidFill>
                <a:latin typeface="Cambria"/>
                <a:cs typeface="Cambria"/>
              </a:rPr>
              <a:t> </a:t>
            </a:r>
            <a:r>
              <a:rPr lang="en-US" dirty="0">
                <a:solidFill>
                  <a:srgbClr val="000000"/>
                </a:solidFill>
                <a:latin typeface="Cambria"/>
                <a:cs typeface="Cambria"/>
              </a:rPr>
              <a:t>25-26J-076</a:t>
            </a:r>
            <a:endParaRPr sz="1800" dirty="0">
              <a:solidFill>
                <a:srgbClr val="000000"/>
              </a:solidFill>
              <a:latin typeface="Cambria"/>
              <a:cs typeface="Cambria"/>
            </a:endParaRPr>
          </a:p>
        </p:txBody>
      </p:sp>
      <p:sp>
        <p:nvSpPr>
          <p:cNvPr id="13" name="object 9">
            <a:extLst>
              <a:ext uri="{FF2B5EF4-FFF2-40B4-BE49-F238E27FC236}">
                <a16:creationId xmlns:a16="http://schemas.microsoft.com/office/drawing/2014/main" id="{F74AA0FE-730A-4B42-97F6-05AA7CABE37A}"/>
              </a:ext>
            </a:extLst>
          </p:cNvPr>
          <p:cNvSpPr txBox="1"/>
          <p:nvPr/>
        </p:nvSpPr>
        <p:spPr>
          <a:xfrm>
            <a:off x="10379710" y="6587003"/>
            <a:ext cx="938286" cy="179536"/>
          </a:xfrm>
          <a:prstGeom prst="rect">
            <a:avLst/>
          </a:prstGeom>
        </p:spPr>
        <p:txBody>
          <a:bodyPr vert="horz" wrap="square" lIns="0" tIns="0" rIns="0" bIns="0" rtlCol="0">
            <a:spAutoFit/>
          </a:bodyPr>
          <a:lstStyle/>
          <a:p>
            <a:pPr marL="0" marR="0">
              <a:lnSpc>
                <a:spcPts val="1406"/>
              </a:lnSpc>
              <a:spcBef>
                <a:spcPts val="0"/>
              </a:spcBef>
              <a:spcAft>
                <a:spcPts val="0"/>
              </a:spcAft>
            </a:pPr>
            <a:r>
              <a:rPr lang="en-US" sz="1200" b="1" dirty="0">
                <a:solidFill>
                  <a:srgbClr val="000000"/>
                </a:solidFill>
                <a:latin typeface="Cambria"/>
                <a:cs typeface="Cambria"/>
              </a:rPr>
              <a:t>9/8/2025</a:t>
            </a:r>
            <a:endParaRPr sz="1200" b="1" dirty="0">
              <a:solidFill>
                <a:srgbClr val="000000"/>
              </a:solidFill>
              <a:latin typeface="Cambria"/>
              <a:cs typeface="Cambria"/>
            </a:endParaRPr>
          </a:p>
        </p:txBody>
      </p:sp>
    </p:spTree>
    <p:extLst>
      <p:ext uri="{BB962C8B-B14F-4D97-AF65-F5344CB8AC3E}">
        <p14:creationId xmlns:p14="http://schemas.microsoft.com/office/powerpoint/2010/main" val="6950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1897-1DEF-4DEA-952B-338F135EEF78}"/>
              </a:ext>
            </a:extLst>
          </p:cNvPr>
          <p:cNvSpPr>
            <a:spLocks noGrp="1"/>
          </p:cNvSpPr>
          <p:nvPr>
            <p:ph type="title"/>
          </p:nvPr>
        </p:nvSpPr>
        <p:spPr>
          <a:xfrm>
            <a:off x="377666" y="427735"/>
            <a:ext cx="9569905" cy="492443"/>
          </a:xfrm>
        </p:spPr>
        <p:txBody>
          <a:bodyPr wrap="square" lIns="0" tIns="0" rIns="0" bIns="0" anchor="t">
            <a:spAutoFit/>
          </a:bodyPr>
          <a:lstStyle/>
          <a:p>
            <a:r>
              <a:rPr lang="en-US" sz="3200" b="1"/>
              <a:t>Lightweight Endpoint Agent &amp; Honeypot Module</a:t>
            </a:r>
            <a:endParaRPr lang="en-US"/>
          </a:p>
        </p:txBody>
      </p:sp>
      <p:sp>
        <p:nvSpPr>
          <p:cNvPr id="4" name="Rectangle: Rounded Corners 3">
            <a:extLst>
              <a:ext uri="{FF2B5EF4-FFF2-40B4-BE49-F238E27FC236}">
                <a16:creationId xmlns:a16="http://schemas.microsoft.com/office/drawing/2014/main" id="{3BD5F02C-59FB-D500-010D-949CB11ABEA6}"/>
              </a:ext>
            </a:extLst>
          </p:cNvPr>
          <p:cNvSpPr/>
          <p:nvPr/>
        </p:nvSpPr>
        <p:spPr>
          <a:xfrm>
            <a:off x="752702" y="1246901"/>
            <a:ext cx="5093724" cy="4960289"/>
          </a:xfrm>
          <a:prstGeom prst="round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dirty="0">
              <a:ea typeface="Cambria"/>
            </a:endParaRPr>
          </a:p>
          <a:p>
            <a:pPr marL="228600" indent="-228600">
              <a:buFont typeface=""/>
              <a:buChar char="•"/>
            </a:pPr>
            <a:r>
              <a:rPr lang="en-US" b="1" dirty="0"/>
              <a:t>Stealth &amp; Tamper-Resilience Test</a:t>
            </a:r>
            <a:r>
              <a:rPr lang="en-US" dirty="0"/>
              <a:t> → Ensure the agent cannot be disabled/removed by attackers.</a:t>
            </a:r>
            <a:endParaRPr lang="en-US" dirty="0">
              <a:ea typeface="Calibri"/>
              <a:cs typeface="Calibri"/>
            </a:endParaRPr>
          </a:p>
          <a:p>
            <a:pPr marL="228600" indent="-228600">
              <a:buFont typeface=""/>
              <a:buChar char="•"/>
            </a:pPr>
            <a:r>
              <a:rPr lang="en-US" b="1" dirty="0"/>
              <a:t>Lightweight Performance</a:t>
            </a:r>
            <a:r>
              <a:rPr lang="en-US" dirty="0"/>
              <a:t> → CPU/RAM usage ≤ 10% overhead on SME devices.</a:t>
            </a:r>
          </a:p>
          <a:p>
            <a:pPr marL="228600" indent="-228600">
              <a:buFont typeface=""/>
              <a:buChar char="•"/>
            </a:pPr>
            <a:r>
              <a:rPr lang="en-US" b="1" dirty="0">
                <a:ea typeface="+mn-lt"/>
                <a:cs typeface="+mn-lt"/>
              </a:rPr>
              <a:t>Forwarding Delay ≤ 5s →</a:t>
            </a:r>
            <a:r>
              <a:rPr lang="en-US" dirty="0">
                <a:ea typeface="+mn-lt"/>
                <a:cs typeface="+mn-lt"/>
              </a:rPr>
              <a:t> Telemetries are sent to the central system within seconds to avoid detection/response gaps.</a:t>
            </a:r>
            <a:endParaRPr lang="en-US" dirty="0">
              <a:ea typeface="Calibri"/>
              <a:cs typeface="Calibri"/>
            </a:endParaRPr>
          </a:p>
        </p:txBody>
      </p:sp>
      <p:sp>
        <p:nvSpPr>
          <p:cNvPr id="5" name="Rectangle: Rounded Corners 4">
            <a:extLst>
              <a:ext uri="{FF2B5EF4-FFF2-40B4-BE49-F238E27FC236}">
                <a16:creationId xmlns:a16="http://schemas.microsoft.com/office/drawing/2014/main" id="{308461C0-823D-3237-526E-E171A1B4AE5E}"/>
              </a:ext>
            </a:extLst>
          </p:cNvPr>
          <p:cNvSpPr/>
          <p:nvPr/>
        </p:nvSpPr>
        <p:spPr>
          <a:xfrm>
            <a:off x="6437447" y="1246471"/>
            <a:ext cx="4958214" cy="4961861"/>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ea typeface="+mn-lt"/>
                <a:cs typeface="+mn-lt"/>
              </a:rPr>
              <a:t>Data &amp; Ethical Clearance</a:t>
            </a:r>
            <a:endParaRPr lang="en-US" sz="2000">
              <a:ea typeface="Calibri"/>
              <a:cs typeface="Calibri"/>
            </a:endParaRPr>
          </a:p>
          <a:p>
            <a:pPr algn="ctr"/>
            <a:endParaRPr lang="en-US" b="1">
              <a:ea typeface="+mn-lt"/>
              <a:cs typeface="+mn-lt"/>
            </a:endParaRPr>
          </a:p>
          <a:p>
            <a:pPr algn="ctr"/>
            <a:endParaRPr lang="en-US" b="1">
              <a:ea typeface="+mn-lt"/>
              <a:cs typeface="+mn-lt"/>
            </a:endParaRPr>
          </a:p>
          <a:p>
            <a:pPr algn="ctr"/>
            <a:endParaRPr lang="en-US" b="1">
              <a:ea typeface="+mn-lt"/>
              <a:cs typeface="+mn-lt"/>
            </a:endParaRPr>
          </a:p>
          <a:p>
            <a:pPr algn="ctr"/>
            <a:endParaRPr lang="en-US" b="1">
              <a:ea typeface="+mn-lt"/>
              <a:cs typeface="+mn-lt"/>
            </a:endParaRPr>
          </a:p>
          <a:p>
            <a:pPr marL="285750" indent="-285750">
              <a:buFont typeface="Arial"/>
              <a:buChar char="•"/>
            </a:pPr>
            <a:r>
              <a:rPr lang="en-US" b="1">
                <a:ea typeface="+mn-lt"/>
                <a:cs typeface="+mn-lt"/>
              </a:rPr>
              <a:t>Evaluation Data:</a:t>
            </a:r>
            <a:r>
              <a:rPr lang="en-US">
                <a:ea typeface="+mn-lt"/>
                <a:cs typeface="+mn-lt"/>
              </a:rPr>
              <a:t> Synthetic honeypot logs + controlled lab attack simulations (port scans, ransomware, insider behaviors).</a:t>
            </a:r>
            <a:endParaRPr lang="en-US">
              <a:ea typeface="Calibri"/>
              <a:cs typeface="Calibri"/>
            </a:endParaRPr>
          </a:p>
          <a:p>
            <a:pPr marL="285750" indent="-285750">
              <a:buFont typeface="Arial"/>
              <a:buChar char="•"/>
            </a:pPr>
            <a:r>
              <a:rPr lang="en-US" b="1">
                <a:ea typeface="+mn-lt"/>
                <a:cs typeface="+mn-lt"/>
              </a:rPr>
              <a:t>No Real User Data: </a:t>
            </a:r>
            <a:r>
              <a:rPr lang="en-US">
                <a:ea typeface="+mn-lt"/>
                <a:cs typeface="+mn-lt"/>
              </a:rPr>
              <a:t>Only lab-generated traffic, no SME employee data collected.</a:t>
            </a:r>
            <a:endParaRPr lang="en-US">
              <a:ea typeface="Calibri"/>
              <a:cs typeface="Calibri"/>
            </a:endParaRPr>
          </a:p>
          <a:p>
            <a:pPr marL="285750" indent="-285750">
              <a:buFont typeface="Arial"/>
              <a:buChar char="•"/>
            </a:pPr>
            <a:r>
              <a:rPr lang="en-US" b="1">
                <a:ea typeface="+mn-lt"/>
                <a:cs typeface="+mn-lt"/>
              </a:rPr>
              <a:t>Ethical Compliance: </a:t>
            </a:r>
            <a:r>
              <a:rPr lang="en-US">
                <a:ea typeface="+mn-lt"/>
                <a:cs typeface="+mn-lt"/>
              </a:rPr>
              <a:t>All experiments in safe, isolated lab setups with no risk to external systems.</a:t>
            </a:r>
            <a:endParaRPr lang="en-US">
              <a:ea typeface="Calibri"/>
              <a:cs typeface="Calibri"/>
            </a:endParaRPr>
          </a:p>
          <a:p>
            <a:pPr algn="ctr"/>
            <a:endParaRPr lang="en-US" b="1">
              <a:ea typeface="Calibri"/>
              <a:cs typeface="Calibri"/>
            </a:endParaRPr>
          </a:p>
          <a:p>
            <a:pPr algn="ctr"/>
            <a:endParaRPr lang="en-US">
              <a:ea typeface="Calibri"/>
              <a:cs typeface="Calibri"/>
            </a:endParaRPr>
          </a:p>
        </p:txBody>
      </p:sp>
      <p:pic>
        <p:nvPicPr>
          <p:cNvPr id="6" name="Picture 5">
            <a:extLst>
              <a:ext uri="{FF2B5EF4-FFF2-40B4-BE49-F238E27FC236}">
                <a16:creationId xmlns:a16="http://schemas.microsoft.com/office/drawing/2014/main" id="{D6717A69-CB18-1F23-8695-C4C58C875408}"/>
              </a:ext>
            </a:extLst>
          </p:cNvPr>
          <p:cNvPicPr>
            <a:picLocks noChangeAspect="1"/>
          </p:cNvPicPr>
          <p:nvPr/>
        </p:nvPicPr>
        <p:blipFill>
          <a:blip r:embed="rId2"/>
          <a:stretch>
            <a:fillRect/>
          </a:stretch>
        </p:blipFill>
        <p:spPr>
          <a:xfrm>
            <a:off x="-3382" y="6387410"/>
            <a:ext cx="2105025" cy="400050"/>
          </a:xfrm>
          <a:prstGeom prst="rect">
            <a:avLst/>
          </a:prstGeom>
        </p:spPr>
      </p:pic>
      <p:sp>
        <p:nvSpPr>
          <p:cNvPr id="8" name="object 9">
            <a:extLst>
              <a:ext uri="{FF2B5EF4-FFF2-40B4-BE49-F238E27FC236}">
                <a16:creationId xmlns:a16="http://schemas.microsoft.com/office/drawing/2014/main" id="{31D6BB65-99F1-2973-3747-E75AE6DD7F5E}"/>
              </a:ext>
            </a:extLst>
          </p:cNvPr>
          <p:cNvSpPr txBox="1"/>
          <p:nvPr/>
        </p:nvSpPr>
        <p:spPr>
          <a:xfrm>
            <a:off x="2724277" y="6544483"/>
            <a:ext cx="5741430" cy="269304"/>
          </a:xfrm>
          <a:prstGeom prst="rect">
            <a:avLst/>
          </a:prstGeom>
        </p:spPr>
        <p:txBody>
          <a:bodyPr vert="horz" wrap="square" lIns="0" tIns="0" rIns="0" bIns="0" rtlCol="0" anchor="t">
            <a:spAutoFit/>
          </a:bodyPr>
          <a:lstStyle/>
          <a:p>
            <a:pPr>
              <a:lnSpc>
                <a:spcPts val="2113"/>
              </a:lnSpc>
            </a:pPr>
            <a:r>
              <a:rPr lang="en-US" b="1">
                <a:solidFill>
                  <a:srgbClr val="000000"/>
                </a:solidFill>
                <a:latin typeface="Cambria"/>
                <a:cs typeface="Cambria"/>
              </a:rPr>
              <a:t>IT22908742</a:t>
            </a:r>
            <a:r>
              <a:rPr sz="1800" b="1" spc="784">
                <a:solidFill>
                  <a:srgbClr val="000000"/>
                </a:solidFill>
                <a:latin typeface="Cambria"/>
                <a:cs typeface="Cambria"/>
              </a:rPr>
              <a:t> </a:t>
            </a:r>
            <a:r>
              <a:rPr sz="1800">
                <a:solidFill>
                  <a:srgbClr val="000000"/>
                </a:solidFill>
                <a:latin typeface="Cambria"/>
                <a:cs typeface="Cambria"/>
              </a:rPr>
              <a:t>|</a:t>
            </a:r>
            <a:r>
              <a:rPr sz="1800" spc="806">
                <a:solidFill>
                  <a:srgbClr val="000000"/>
                </a:solidFill>
                <a:latin typeface="Cambria"/>
                <a:cs typeface="Cambria"/>
              </a:rPr>
              <a:t> </a:t>
            </a:r>
            <a:r>
              <a:rPr lang="en-US" b="1">
                <a:solidFill>
                  <a:srgbClr val="000000"/>
                </a:solidFill>
                <a:latin typeface="Cambria"/>
                <a:cs typeface="Cambria"/>
              </a:rPr>
              <a:t>MRF </a:t>
            </a:r>
            <a:r>
              <a:rPr lang="en-US" b="1" err="1">
                <a:solidFill>
                  <a:srgbClr val="000000"/>
                </a:solidFill>
                <a:latin typeface="Cambria"/>
                <a:cs typeface="Cambria"/>
              </a:rPr>
              <a:t>Nusfa</a:t>
            </a:r>
            <a:r>
              <a:rPr sz="1800" b="1" spc="789">
                <a:solidFill>
                  <a:srgbClr val="000000"/>
                </a:solidFill>
                <a:latin typeface="Cambria"/>
                <a:cs typeface="Cambria"/>
              </a:rPr>
              <a:t> </a:t>
            </a:r>
            <a:r>
              <a:rPr sz="1800">
                <a:solidFill>
                  <a:srgbClr val="000000"/>
                </a:solidFill>
                <a:latin typeface="Cambria"/>
                <a:cs typeface="Cambria"/>
              </a:rPr>
              <a:t>|</a:t>
            </a:r>
            <a:r>
              <a:rPr sz="1800" spc="806">
                <a:solidFill>
                  <a:srgbClr val="000000"/>
                </a:solidFill>
                <a:latin typeface="Cambria"/>
                <a:cs typeface="Cambria"/>
              </a:rPr>
              <a:t> </a:t>
            </a:r>
            <a:r>
              <a:rPr lang="en-US">
                <a:solidFill>
                  <a:srgbClr val="000000"/>
                </a:solidFill>
                <a:latin typeface="Cambria"/>
                <a:cs typeface="Cambria"/>
              </a:rPr>
              <a:t>25-26J-076</a:t>
            </a:r>
            <a:endParaRPr sz="1800">
              <a:solidFill>
                <a:srgbClr val="000000"/>
              </a:solidFill>
              <a:latin typeface="Cambria"/>
              <a:cs typeface="Cambria"/>
            </a:endParaRPr>
          </a:p>
        </p:txBody>
      </p:sp>
      <p:sp>
        <p:nvSpPr>
          <p:cNvPr id="7" name="TextBox 6">
            <a:extLst>
              <a:ext uri="{FF2B5EF4-FFF2-40B4-BE49-F238E27FC236}">
                <a16:creationId xmlns:a16="http://schemas.microsoft.com/office/drawing/2014/main" id="{10F81E17-7009-4FE0-AF18-8C9DC3852FA0}"/>
              </a:ext>
            </a:extLst>
          </p:cNvPr>
          <p:cNvSpPr txBox="1"/>
          <p:nvPr/>
        </p:nvSpPr>
        <p:spPr>
          <a:xfrm>
            <a:off x="1330137" y="1408367"/>
            <a:ext cx="393034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FFFF"/>
                </a:solidFill>
                <a:ea typeface="Cambria"/>
              </a:rPr>
              <a:t>Validation / Success Criteria</a:t>
            </a:r>
            <a:endParaRPr lang="en-US" dirty="0"/>
          </a:p>
        </p:txBody>
      </p:sp>
    </p:spTree>
    <p:extLst>
      <p:ext uri="{BB962C8B-B14F-4D97-AF65-F5344CB8AC3E}">
        <p14:creationId xmlns:p14="http://schemas.microsoft.com/office/powerpoint/2010/main" val="3282977797"/>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08376A6-FCE2-4A8E-BFFF-11B69BD93976}" vid="{0A5F165D-9E14-4628-BA29-A51D7051FD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C20DB7DB36DD49BC8150064CF95DD9" ma:contentTypeVersion="13" ma:contentTypeDescription="Create a new document." ma:contentTypeScope="" ma:versionID="550c4f938508304d96ee8923cc022600">
  <xsd:schema xmlns:xsd="http://www.w3.org/2001/XMLSchema" xmlns:xs="http://www.w3.org/2001/XMLSchema" xmlns:p="http://schemas.microsoft.com/office/2006/metadata/properties" xmlns:ns2="b315195e-671e-423b-bef2-4f1205612242" xmlns:ns3="db72c12f-87a4-44ab-bbc5-4cc8306b158a" targetNamespace="http://schemas.microsoft.com/office/2006/metadata/properties" ma:root="true" ma:fieldsID="578884b52fd4f9d1b61924ef77b1223d" ns2:_="" ns3:_="">
    <xsd:import namespace="b315195e-671e-423b-bef2-4f1205612242"/>
    <xsd:import namespace="db72c12f-87a4-44ab-bbc5-4cc8306b15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15195e-671e-423b-bef2-4f1205612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8a686f-bba2-44f2-819b-edf0b3003fb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72c12f-87a4-44ab-bbc5-4cc8306b15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90b710-f748-4220-b362-4102ae550bf9}" ma:internalName="TaxCatchAll" ma:showField="CatchAllData" ma:web="db72c12f-87a4-44ab-bbc5-4cc8306b15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315195e-671e-423b-bef2-4f1205612242">
      <Terms xmlns="http://schemas.microsoft.com/office/infopath/2007/PartnerControls"/>
    </lcf76f155ced4ddcb4097134ff3c332f>
    <TaxCatchAll xmlns="db72c12f-87a4-44ab-bbc5-4cc8306b158a" xsi:nil="true"/>
  </documentManagement>
</p:properties>
</file>

<file path=customXml/itemProps1.xml><?xml version="1.0" encoding="utf-8"?>
<ds:datastoreItem xmlns:ds="http://schemas.openxmlformats.org/officeDocument/2006/customXml" ds:itemID="{15AA287F-69DF-40D2-9390-A2A32024BD51}">
  <ds:schemaRefs>
    <ds:schemaRef ds:uri="http://schemas.microsoft.com/sharepoint/v3/contenttype/forms"/>
  </ds:schemaRefs>
</ds:datastoreItem>
</file>

<file path=customXml/itemProps2.xml><?xml version="1.0" encoding="utf-8"?>
<ds:datastoreItem xmlns:ds="http://schemas.openxmlformats.org/officeDocument/2006/customXml" ds:itemID="{DAA38038-A742-4DDB-B4BB-C7E816B66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15195e-671e-423b-bef2-4f1205612242"/>
    <ds:schemaRef ds:uri="db72c12f-87a4-44ab-bbc5-4cc8306b15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C7BFCA-8F44-4665-AC3F-EA50309DF9B5}">
  <ds:schemaRefs>
    <ds:schemaRef ds:uri="http://schemas.microsoft.com/office/2006/metadata/properties"/>
    <ds:schemaRef ds:uri="http://schemas.microsoft.com/office/infopath/2007/PartnerControls"/>
    <ds:schemaRef ds:uri="b315195e-671e-423b-bef2-4f1205612242"/>
    <ds:schemaRef ds:uri="db72c12f-87a4-44ab-bbc5-4cc8306b158a"/>
  </ds:schemaRefs>
</ds:datastoreItem>
</file>

<file path=docProps/app.xml><?xml version="1.0" encoding="utf-8"?>
<Properties xmlns="http://schemas.openxmlformats.org/officeDocument/2006/extended-properties" xmlns:vt="http://schemas.openxmlformats.org/officeDocument/2006/docPropsVTypes">
  <Template>Proposal-Presentation-Template</Template>
  <TotalTime>561</TotalTime>
  <Words>3281</Words>
  <Application>Microsoft Office PowerPoint</Application>
  <PresentationFormat>Widescreen</PresentationFormat>
  <Paragraphs>449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ForLens – A Lightweight AI-Driven Endpoint Security Solution for Real-Time Threat Detection in SMEs</vt:lpstr>
      <vt:lpstr>Overall Project Description</vt:lpstr>
      <vt:lpstr>PowerPoint Presentation</vt:lpstr>
      <vt:lpstr>PowerPoint Presentation</vt:lpstr>
      <vt:lpstr>PowerPoint Presentation</vt:lpstr>
      <vt:lpstr>PowerPoint Presentation</vt:lpstr>
      <vt:lpstr>PowerPoint Presentation</vt:lpstr>
      <vt:lpstr>PowerPoint Presentation</vt:lpstr>
      <vt:lpstr>Lightweight Endpoint Agent &amp; Honeypot Module</vt:lpstr>
      <vt:lpstr>PowerPoint Presentation</vt:lpstr>
      <vt:lpstr>Lightweight Endpoint Agent &amp; Honeypot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ForLens – A Lightweight AI-Driven Endpoint Security Solution for Real-Time Threat Detection in SMEs</dc:title>
  <dc:creator>Yumira Sanjula[IT/EKO/LOITS]</dc:creator>
  <cp:lastModifiedBy>Yumira Sanjula[IT/EKO/LOITS]</cp:lastModifiedBy>
  <cp:revision>44</cp:revision>
  <dcterms:created xsi:type="dcterms:W3CDTF">2025-09-07T14:15:37Z</dcterms:created>
  <dcterms:modified xsi:type="dcterms:W3CDTF">2025-09-30T10:02:13Z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0x0101008DC20DB7DB36DD49BC8150064CF95DD9</vt:lpwstr>
  </property>
  <property fmtid="{D5CDD505-2E9C-101B-9397-08002B2CF9AE}" pid="3" name="MediaServiceImageTags">
    <vt:lpwstr/>
  </property>
</Properties>
</file>